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8" r:id="rId2"/>
    <p:sldId id="269" r:id="rId3"/>
    <p:sldId id="265" r:id="rId4"/>
    <p:sldId id="259" r:id="rId5"/>
    <p:sldId id="260" r:id="rId6"/>
    <p:sldId id="258" r:id="rId7"/>
    <p:sldId id="262" r:id="rId8"/>
    <p:sldId id="264" r:id="rId9"/>
  </p:sldIdLst>
  <p:sldSz cx="43434000" cy="32461200"/>
  <p:notesSz cx="6881813" cy="9296400"/>
  <p:defaultTextStyle>
    <a:defPPr>
      <a:defRPr lang="en-US"/>
    </a:defPPr>
    <a:lvl1pPr marL="0" algn="l" defTabSz="4478546" rtl="0" eaLnBrk="1" latinLnBrk="0" hangingPunct="1">
      <a:defRPr sz="8785" kern="1200">
        <a:solidFill>
          <a:schemeClr val="tx1"/>
        </a:solidFill>
        <a:latin typeface="+mn-lt"/>
        <a:ea typeface="+mn-ea"/>
        <a:cs typeface="+mn-cs"/>
      </a:defRPr>
    </a:lvl1pPr>
    <a:lvl2pPr marL="2239273" algn="l" defTabSz="4478546" rtl="0" eaLnBrk="1" latinLnBrk="0" hangingPunct="1">
      <a:defRPr sz="8785" kern="1200">
        <a:solidFill>
          <a:schemeClr val="tx1"/>
        </a:solidFill>
        <a:latin typeface="+mn-lt"/>
        <a:ea typeface="+mn-ea"/>
        <a:cs typeface="+mn-cs"/>
      </a:defRPr>
    </a:lvl2pPr>
    <a:lvl3pPr marL="4478546" algn="l" defTabSz="4478546" rtl="0" eaLnBrk="1" latinLnBrk="0" hangingPunct="1">
      <a:defRPr sz="8785" kern="1200">
        <a:solidFill>
          <a:schemeClr val="tx1"/>
        </a:solidFill>
        <a:latin typeface="+mn-lt"/>
        <a:ea typeface="+mn-ea"/>
        <a:cs typeface="+mn-cs"/>
      </a:defRPr>
    </a:lvl3pPr>
    <a:lvl4pPr marL="6717819" algn="l" defTabSz="4478546" rtl="0" eaLnBrk="1" latinLnBrk="0" hangingPunct="1">
      <a:defRPr sz="8785" kern="1200">
        <a:solidFill>
          <a:schemeClr val="tx1"/>
        </a:solidFill>
        <a:latin typeface="+mn-lt"/>
        <a:ea typeface="+mn-ea"/>
        <a:cs typeface="+mn-cs"/>
      </a:defRPr>
    </a:lvl4pPr>
    <a:lvl5pPr marL="8957093" algn="l" defTabSz="4478546" rtl="0" eaLnBrk="1" latinLnBrk="0" hangingPunct="1">
      <a:defRPr sz="8785" kern="1200">
        <a:solidFill>
          <a:schemeClr val="tx1"/>
        </a:solidFill>
        <a:latin typeface="+mn-lt"/>
        <a:ea typeface="+mn-ea"/>
        <a:cs typeface="+mn-cs"/>
      </a:defRPr>
    </a:lvl5pPr>
    <a:lvl6pPr marL="11196366" algn="l" defTabSz="4478546" rtl="0" eaLnBrk="1" latinLnBrk="0" hangingPunct="1">
      <a:defRPr sz="8785" kern="1200">
        <a:solidFill>
          <a:schemeClr val="tx1"/>
        </a:solidFill>
        <a:latin typeface="+mn-lt"/>
        <a:ea typeface="+mn-ea"/>
        <a:cs typeface="+mn-cs"/>
      </a:defRPr>
    </a:lvl6pPr>
    <a:lvl7pPr marL="13435639" algn="l" defTabSz="4478546" rtl="0" eaLnBrk="1" latinLnBrk="0" hangingPunct="1">
      <a:defRPr sz="8785" kern="1200">
        <a:solidFill>
          <a:schemeClr val="tx1"/>
        </a:solidFill>
        <a:latin typeface="+mn-lt"/>
        <a:ea typeface="+mn-ea"/>
        <a:cs typeface="+mn-cs"/>
      </a:defRPr>
    </a:lvl7pPr>
    <a:lvl8pPr marL="15674913" algn="l" defTabSz="4478546" rtl="0" eaLnBrk="1" latinLnBrk="0" hangingPunct="1">
      <a:defRPr sz="8785" kern="1200">
        <a:solidFill>
          <a:schemeClr val="tx1"/>
        </a:solidFill>
        <a:latin typeface="+mn-lt"/>
        <a:ea typeface="+mn-ea"/>
        <a:cs typeface="+mn-cs"/>
      </a:defRPr>
    </a:lvl8pPr>
    <a:lvl9pPr marL="17914186" algn="l" defTabSz="4478546" rtl="0" eaLnBrk="1" latinLnBrk="0" hangingPunct="1">
      <a:defRPr sz="87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34" userDrawn="1">
          <p15:clr>
            <a:srgbClr val="A4A3A4"/>
          </p15:clr>
        </p15:guide>
        <p15:guide id="2" pos="13680" userDrawn="1">
          <p15:clr>
            <a:srgbClr val="A4A3A4"/>
          </p15:clr>
        </p15:guide>
        <p15:guide id="3" orient="horz" pos="8763" userDrawn="1">
          <p15:clr>
            <a:srgbClr val="A4A3A4"/>
          </p15:clr>
        </p15:guide>
        <p15:guide id="4" orient="horz" pos="7157" userDrawn="1">
          <p15:clr>
            <a:srgbClr val="A4A3A4"/>
          </p15:clr>
        </p15:guide>
        <p15:guide id="5" orient="horz" pos="102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initials="a" lastIdx="9" clrIdx="0"/>
  <p:cmAuthor id="2" name="Eunah Lee" initials="EL"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756"/>
    <a:srgbClr val="326298"/>
    <a:srgbClr val="254B99"/>
    <a:srgbClr val="DADDEF"/>
    <a:srgbClr val="F8FAFF"/>
    <a:srgbClr val="FFFFFF"/>
    <a:srgbClr val="4F81BD"/>
    <a:srgbClr val="1B3874"/>
    <a:srgbClr val="F8F8FE"/>
    <a:srgbClr val="285E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7" autoAdjust="0"/>
    <p:restoredTop sz="92555"/>
  </p:normalViewPr>
  <p:slideViewPr>
    <p:cSldViewPr>
      <p:cViewPr>
        <p:scale>
          <a:sx n="79" d="100"/>
          <a:sy n="79" d="100"/>
        </p:scale>
        <p:origin x="232" y="-6728"/>
      </p:cViewPr>
      <p:guideLst>
        <p:guide orient="horz" pos="6134"/>
        <p:guide pos="13680"/>
        <p:guide orient="horz" pos="8763"/>
        <p:guide orient="horz" pos="7157"/>
        <p:guide orient="horz" pos="102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vl1pPr>
          </a:lstStyle>
          <a:p>
            <a:fld id="{C048DD6F-BBD0-554C-8053-E8F75C8A89A5}" type="datetimeFigureOut">
              <a:rPr lang="en-US" smtClean="0"/>
              <a:pPr/>
              <a:t>8/3/21</a:t>
            </a:fld>
            <a:endParaRPr lang="en-US"/>
          </a:p>
        </p:txBody>
      </p:sp>
      <p:sp>
        <p:nvSpPr>
          <p:cNvPr id="4" name="Slide Image Placeholder 3"/>
          <p:cNvSpPr>
            <a:spLocks noGrp="1" noRot="1" noChangeAspect="1"/>
          </p:cNvSpPr>
          <p:nvPr>
            <p:ph type="sldImg" idx="2"/>
          </p:nvPr>
        </p:nvSpPr>
        <p:spPr>
          <a:xfrm>
            <a:off x="1109663" y="696913"/>
            <a:ext cx="4662487"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vl1pPr>
          </a:lstStyle>
          <a:p>
            <a:fld id="{FC53832F-CD2C-BC4C-9ABA-0A20B70F9CE4}" type="slidenum">
              <a:rPr lang="en-US" smtClean="0"/>
              <a:pPr/>
              <a:t>‹#›</a:t>
            </a:fld>
            <a:endParaRPr lang="en-US"/>
          </a:p>
        </p:txBody>
      </p:sp>
    </p:spTree>
    <p:extLst>
      <p:ext uri="{BB962C8B-B14F-4D97-AF65-F5344CB8AC3E}">
        <p14:creationId xmlns:p14="http://schemas.microsoft.com/office/powerpoint/2010/main" val="1143406311"/>
      </p:ext>
    </p:extLst>
  </p:cSld>
  <p:clrMap bg1="lt1" tx1="dk1" bg2="lt2" tx2="dk2" accent1="accent1" accent2="accent2" accent3="accent3" accent4="accent4" accent5="accent5" accent6="accent6" hlink="hlink" folHlink="folHlink"/>
  <p:notesStyle>
    <a:lvl1pPr marL="0" algn="l" defTabSz="489844" rtl="0" eaLnBrk="1" latinLnBrk="0" hangingPunct="1">
      <a:defRPr sz="1286" kern="1200">
        <a:solidFill>
          <a:schemeClr val="tx1"/>
        </a:solidFill>
        <a:latin typeface="+mn-lt"/>
        <a:ea typeface="+mn-ea"/>
        <a:cs typeface="+mn-cs"/>
      </a:defRPr>
    </a:lvl1pPr>
    <a:lvl2pPr marL="489844" algn="l" defTabSz="489844" rtl="0" eaLnBrk="1" latinLnBrk="0" hangingPunct="1">
      <a:defRPr sz="1286" kern="1200">
        <a:solidFill>
          <a:schemeClr val="tx1"/>
        </a:solidFill>
        <a:latin typeface="+mn-lt"/>
        <a:ea typeface="+mn-ea"/>
        <a:cs typeface="+mn-cs"/>
      </a:defRPr>
    </a:lvl2pPr>
    <a:lvl3pPr marL="979688" algn="l" defTabSz="489844" rtl="0" eaLnBrk="1" latinLnBrk="0" hangingPunct="1">
      <a:defRPr sz="1286" kern="1200">
        <a:solidFill>
          <a:schemeClr val="tx1"/>
        </a:solidFill>
        <a:latin typeface="+mn-lt"/>
        <a:ea typeface="+mn-ea"/>
        <a:cs typeface="+mn-cs"/>
      </a:defRPr>
    </a:lvl3pPr>
    <a:lvl4pPr marL="1469532" algn="l" defTabSz="489844" rtl="0" eaLnBrk="1" latinLnBrk="0" hangingPunct="1">
      <a:defRPr sz="1286" kern="1200">
        <a:solidFill>
          <a:schemeClr val="tx1"/>
        </a:solidFill>
        <a:latin typeface="+mn-lt"/>
        <a:ea typeface="+mn-ea"/>
        <a:cs typeface="+mn-cs"/>
      </a:defRPr>
    </a:lvl4pPr>
    <a:lvl5pPr marL="1959376" algn="l" defTabSz="489844" rtl="0" eaLnBrk="1" latinLnBrk="0" hangingPunct="1">
      <a:defRPr sz="1286" kern="1200">
        <a:solidFill>
          <a:schemeClr val="tx1"/>
        </a:solidFill>
        <a:latin typeface="+mn-lt"/>
        <a:ea typeface="+mn-ea"/>
        <a:cs typeface="+mn-cs"/>
      </a:defRPr>
    </a:lvl5pPr>
    <a:lvl6pPr marL="2449220" algn="l" defTabSz="489844" rtl="0" eaLnBrk="1" latinLnBrk="0" hangingPunct="1">
      <a:defRPr sz="1286" kern="1200">
        <a:solidFill>
          <a:schemeClr val="tx1"/>
        </a:solidFill>
        <a:latin typeface="+mn-lt"/>
        <a:ea typeface="+mn-ea"/>
        <a:cs typeface="+mn-cs"/>
      </a:defRPr>
    </a:lvl6pPr>
    <a:lvl7pPr marL="2939064" algn="l" defTabSz="489844" rtl="0" eaLnBrk="1" latinLnBrk="0" hangingPunct="1">
      <a:defRPr sz="1286" kern="1200">
        <a:solidFill>
          <a:schemeClr val="tx1"/>
        </a:solidFill>
        <a:latin typeface="+mn-lt"/>
        <a:ea typeface="+mn-ea"/>
        <a:cs typeface="+mn-cs"/>
      </a:defRPr>
    </a:lvl7pPr>
    <a:lvl8pPr marL="3428909" algn="l" defTabSz="489844" rtl="0" eaLnBrk="1" latinLnBrk="0" hangingPunct="1">
      <a:defRPr sz="1286" kern="1200">
        <a:solidFill>
          <a:schemeClr val="tx1"/>
        </a:solidFill>
        <a:latin typeface="+mn-lt"/>
        <a:ea typeface="+mn-ea"/>
        <a:cs typeface="+mn-cs"/>
      </a:defRPr>
    </a:lvl8pPr>
    <a:lvl9pPr marL="3918753" algn="l" defTabSz="489844" rtl="0" eaLnBrk="1" latinLnBrk="0" hangingPunct="1">
      <a:defRPr sz="12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86" kern="1200" dirty="0">
                <a:solidFill>
                  <a:schemeClr val="tx1"/>
                </a:solidFill>
                <a:effectLst/>
                <a:latin typeface="+mn-lt"/>
                <a:ea typeface="+mn-ea"/>
                <a:cs typeface="+mn-cs"/>
              </a:rPr>
              <a:t>Good morning everyone. My name is Anne-Sophie, I work in the DTM under Dr. Flegel and Dr. Srivastava. Today, </a:t>
            </a:r>
            <a:r>
              <a:rPr lang="en-CA" sz="1286" kern="1200" dirty="0" err="1">
                <a:solidFill>
                  <a:schemeClr val="tx1"/>
                </a:solidFill>
                <a:effectLst/>
                <a:latin typeface="+mn-lt"/>
                <a:ea typeface="+mn-ea"/>
                <a:cs typeface="+mn-cs"/>
              </a:rPr>
              <a:t>i</a:t>
            </a:r>
            <a:r>
              <a:rPr lang="en-CA" sz="1286" kern="1200" dirty="0">
                <a:solidFill>
                  <a:schemeClr val="tx1"/>
                </a:solidFill>
                <a:effectLst/>
                <a:latin typeface="+mn-lt"/>
                <a:ea typeface="+mn-ea"/>
                <a:cs typeface="+mn-cs"/>
              </a:rPr>
              <a:t> will be presenting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which is an algorithm that uses sequences from the 1000GP for chromosome-scale haplotype reconstruction.</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INTRO</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first, let me give you some background. When we sequence a person’s genome, we get genotypes, but genotypes </a:t>
            </a:r>
            <a:r>
              <a:rPr lang="en-CA" sz="1286" kern="1200" dirty="0" err="1">
                <a:solidFill>
                  <a:schemeClr val="tx1"/>
                </a:solidFill>
                <a:effectLst/>
                <a:latin typeface="+mn-lt"/>
                <a:ea typeface="+mn-ea"/>
                <a:cs typeface="+mn-cs"/>
              </a:rPr>
              <a:t>dont</a:t>
            </a:r>
            <a:r>
              <a:rPr lang="en-CA" sz="1286" kern="1200" dirty="0">
                <a:solidFill>
                  <a:schemeClr val="tx1"/>
                </a:solidFill>
                <a:effectLst/>
                <a:latin typeface="+mn-lt"/>
                <a:ea typeface="+mn-ea"/>
                <a:cs typeface="+mn-cs"/>
              </a:rPr>
              <a:t> tell us which SNVs are inherited together. This info is important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knowing which SNVs are inherited together is essential to understanding the genetics of diseases. This is why we need something called haplotype phasing, which is the process of inferring haplotypes from genotype data. Most haplotype phasing approaches rely on correct reference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The current reference genome, which is called hg38, has multiple issues, including the fact that it lacks genetic diversity due to  70% of it coming from one individual, and it lacks long reference sequences for most blood groups. As a result, our lab previously generated references for the Duffy gene by identifying LCSHs, which are regions containing &lt;= 1 heterozygous SNV. LCSHs are interesting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if they are found in unrelated individuals across different populations, they have a lower average recombination rate.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Due to our results being very successful in identifying references for the Duffy gene, we wanted to expand our program, which call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so that it can generate a more diverse reference genome.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METHODS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Now, lets take a look at how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works. So, for this project, we focused on the 100 genes surrounding ACKR1. First,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downloads the locations of these 100 genes from NCBI. Then, the region between the end of the previous gene and the start of the next gene is selected, and this region is downloaded from the 1000GP for all 3202 individuals.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then finds unique long continuous stretches of homozygosity from this data, which produces something called long-range haplotypes as you see here. This is then repeated for all 100 genes. After we have all these long-range haplotypes,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selects only full-length haplotypes (which are haplotypes that span this whole region). It then finds overlaps between these regions and tries all possible combinations , producing consensus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RESULTS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Moving on to the results.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generate long-range haplotypes for all 100 genes, and at least one full-length </a:t>
            </a:r>
            <a:r>
              <a:rPr lang="en-CA" sz="1286" kern="1200" dirty="0" err="1">
                <a:solidFill>
                  <a:schemeClr val="tx1"/>
                </a:solidFill>
                <a:effectLst/>
                <a:latin typeface="+mn-lt"/>
                <a:ea typeface="+mn-ea"/>
                <a:cs typeface="+mn-cs"/>
              </a:rPr>
              <a:t>hpalotype</a:t>
            </a:r>
            <a:r>
              <a:rPr lang="en-CA" sz="1286" kern="1200" dirty="0">
                <a:solidFill>
                  <a:schemeClr val="tx1"/>
                </a:solidFill>
                <a:effectLst/>
                <a:latin typeface="+mn-lt"/>
                <a:ea typeface="+mn-ea"/>
                <a:cs typeface="+mn-cs"/>
              </a:rPr>
              <a:t> for each gene.</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When we tried to find all possible combinations between neighbouring haplotypes, we ran into a problem. There was an exponential increase in possible combinations as we tried to append more haplotypes to the sequence. As a result, we tried to develop a heuristic (which is a way of finding any solution, but not necessarily the optimal solution). In our heuristic, full-length haplotypes were ranked by their frequency and, when we tried to find combinations, we would sum the rank of the sequence so far with the rank of the next haplotype. If this number exceeded a threshold, we only kept the top 10,000 instances. Using this heuristic, we were able to generate a consensus sequence with only 2 breaks that spanned this entire region (see fig 2).</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CONCLUSIONS AND CLINICAL IMPLICATIONS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In conclusion,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identify long-range haplotypes for all 100 genes that it analyzed. These haplotypes can be used as references for genes that lack long references, like ACKR1,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this method is not affected by genotype phasing errors. Additionally, we found a consensus sequence with 2 breaks spanning the entire region, and this sequence is an improvement to hg38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it captures genetic differences from different humans populations.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This work also has clinical implications. For blood group genes, these haplotypes can be used as references to facilitate blood group genotyping between donors and </a:t>
            </a:r>
            <a:r>
              <a:rPr lang="en-CA" sz="1286" kern="1200" dirty="0" err="1">
                <a:solidFill>
                  <a:schemeClr val="tx1"/>
                </a:solidFill>
                <a:effectLst/>
                <a:latin typeface="+mn-lt"/>
                <a:ea typeface="+mn-ea"/>
                <a:cs typeface="+mn-cs"/>
              </a:rPr>
              <a:t>recepients</a:t>
            </a:r>
            <a:r>
              <a:rPr lang="en-CA" sz="1286" kern="1200" dirty="0">
                <a:solidFill>
                  <a:schemeClr val="tx1"/>
                </a:solidFill>
                <a:effectLst/>
                <a:latin typeface="+mn-lt"/>
                <a:ea typeface="+mn-ea"/>
                <a:cs typeface="+mn-cs"/>
              </a:rPr>
              <a:t>, which can improve survival rates after bone marrow transplantation. Additionally, a more diverse reference genome can aid population-specific studies of genetic basis of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FUTURE DIRECTIONS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what are our next steps?  After improving our heuristic so that there a minimal number of breaks, we want to expand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to the remaining genes on chromosome 1 and eventually all genes so that we can generate a more genetically diverse reference genome. We also hope to use these consensus sequences as input for machine learning to predict the risk of certain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 would like to thank Dr. Flegel and Dr. Srivastava for their outstanding mentorship and the SIP for this amazing experience. Thank you, and I will now open up the floor to questions.</a:t>
            </a:r>
          </a:p>
          <a:p>
            <a:endParaRPr lang="en-US" dirty="0"/>
          </a:p>
          <a:p>
            <a:r>
              <a:rPr lang="en-US" dirty="0"/>
              <a:t>Chromosome 1 figure: https://</a:t>
            </a:r>
            <a:r>
              <a:rPr lang="en-US" dirty="0" err="1"/>
              <a:t>www.ncbi.nlm.nih.gov</a:t>
            </a:r>
            <a:r>
              <a:rPr lang="en-US" dirty="0"/>
              <a:t>/books/NBK22266/</a:t>
            </a:r>
          </a:p>
          <a:p>
            <a:endParaRPr lang="en-US" dirty="0"/>
          </a:p>
          <a:p>
            <a:r>
              <a:rPr lang="en-US" dirty="0"/>
              <a:t>SOURCES:</a:t>
            </a:r>
            <a:br>
              <a:rPr lang="en-US" dirty="0"/>
            </a:br>
            <a:r>
              <a:rPr lang="en-US" dirty="0"/>
              <a:t>https://</a:t>
            </a:r>
            <a:r>
              <a:rPr lang="en-US" dirty="0" err="1"/>
              <a:t>www.ncbi.nlm.nih.gov</a:t>
            </a:r>
            <a:r>
              <a:rPr lang="en-US" dirty="0"/>
              <a:t>/</a:t>
            </a:r>
            <a:r>
              <a:rPr lang="en-US" dirty="0" err="1"/>
              <a:t>grc</a:t>
            </a:r>
            <a:r>
              <a:rPr lang="en-US" dirty="0"/>
              <a:t>/help/</a:t>
            </a:r>
            <a:r>
              <a:rPr lang="en-US" dirty="0" err="1"/>
              <a:t>faq</a:t>
            </a:r>
            <a:r>
              <a:rPr lang="en-US" dirty="0"/>
              <a:t>/#human-reference-genome-individuals</a:t>
            </a:r>
          </a:p>
          <a:p>
            <a:r>
              <a:rPr lang="en-US" dirty="0"/>
              <a:t>https://</a:t>
            </a:r>
            <a:r>
              <a:rPr lang="en-US" dirty="0" err="1"/>
              <a:t>ashpublications.org</a:t>
            </a:r>
            <a:r>
              <a:rPr lang="en-US" dirty="0"/>
              <a:t>/blood/article/133/17/1814/275900/Blood-group-genotyping</a:t>
            </a:r>
          </a:p>
          <a:p>
            <a:r>
              <a:rPr lang="en-US" dirty="0"/>
              <a:t>https://</a:t>
            </a:r>
            <a:r>
              <a:rPr lang="en-US" dirty="0" err="1"/>
              <a:t>www.internationalgenome.org</a:t>
            </a:r>
            <a:r>
              <a:rPr lang="en-US" dirty="0"/>
              <a:t>/announcements/3202-samples-at-high-coverage-from-NYGC/</a:t>
            </a:r>
          </a:p>
          <a:p>
            <a:endParaRPr lang="en-US" dirty="0"/>
          </a:p>
        </p:txBody>
      </p:sp>
      <p:sp>
        <p:nvSpPr>
          <p:cNvPr id="4" name="Slide Number Placeholder 3"/>
          <p:cNvSpPr>
            <a:spLocks noGrp="1"/>
          </p:cNvSpPr>
          <p:nvPr>
            <p:ph type="sldNum" sz="quarter" idx="5"/>
          </p:nvPr>
        </p:nvSpPr>
        <p:spPr/>
        <p:txBody>
          <a:bodyPr/>
          <a:lstStyle/>
          <a:p>
            <a:fld id="{FC53832F-CD2C-BC4C-9ABA-0A20B70F9CE4}" type="slidenum">
              <a:rPr lang="en-US" smtClean="0"/>
              <a:pPr/>
              <a:t>1</a:t>
            </a:fld>
            <a:endParaRPr lang="en-US"/>
          </a:p>
        </p:txBody>
      </p:sp>
    </p:spTree>
    <p:extLst>
      <p:ext uri="{BB962C8B-B14F-4D97-AF65-F5344CB8AC3E}">
        <p14:creationId xmlns:p14="http://schemas.microsoft.com/office/powerpoint/2010/main" val="117299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86" kern="1200" dirty="0">
                <a:solidFill>
                  <a:schemeClr val="tx1"/>
                </a:solidFill>
                <a:effectLst/>
                <a:latin typeface="+mn-lt"/>
                <a:ea typeface="+mn-ea"/>
                <a:cs typeface="+mn-cs"/>
              </a:rPr>
              <a:t>Good morning everyone. My name is Anne-Sophie, I work in the DTM under Dr. Flegel and Dr. Srivastava. Today, </a:t>
            </a:r>
            <a:r>
              <a:rPr lang="en-CA" sz="1286" kern="1200" dirty="0" err="1">
                <a:solidFill>
                  <a:schemeClr val="tx1"/>
                </a:solidFill>
                <a:effectLst/>
                <a:latin typeface="+mn-lt"/>
                <a:ea typeface="+mn-ea"/>
                <a:cs typeface="+mn-cs"/>
              </a:rPr>
              <a:t>i</a:t>
            </a:r>
            <a:r>
              <a:rPr lang="en-CA" sz="1286" kern="1200" dirty="0">
                <a:solidFill>
                  <a:schemeClr val="tx1"/>
                </a:solidFill>
                <a:effectLst/>
                <a:latin typeface="+mn-lt"/>
                <a:ea typeface="+mn-ea"/>
                <a:cs typeface="+mn-cs"/>
              </a:rPr>
              <a:t> will be presenting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which is an algorithm that uses sequences from the 1000GP for chromosome-scale haplotype reconstruction.</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INTRO</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first, let me give you some background. When we sequence a person’s genome, we get genotypes, but genotypes </a:t>
            </a:r>
            <a:r>
              <a:rPr lang="en-CA" sz="1286" kern="1200" dirty="0" err="1">
                <a:solidFill>
                  <a:schemeClr val="tx1"/>
                </a:solidFill>
                <a:effectLst/>
                <a:latin typeface="+mn-lt"/>
                <a:ea typeface="+mn-ea"/>
                <a:cs typeface="+mn-cs"/>
              </a:rPr>
              <a:t>dont</a:t>
            </a:r>
            <a:r>
              <a:rPr lang="en-CA" sz="1286" kern="1200" dirty="0">
                <a:solidFill>
                  <a:schemeClr val="tx1"/>
                </a:solidFill>
                <a:effectLst/>
                <a:latin typeface="+mn-lt"/>
                <a:ea typeface="+mn-ea"/>
                <a:cs typeface="+mn-cs"/>
              </a:rPr>
              <a:t> tell us which SNVs are inherited together. This info is important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knowing which SNVs are inherited together is essential to understanding the genetics of diseases. This is why we need something called haplotype phasing, which is the process of inferring haplotypes from genotype data. Most haplotype phasing approaches rely on correct reference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The current reference genome, which is called hg38, has multiple issues, including the fact that it lacks genetic diversity due to  70% of it coming from one individual, and it lacks long reference sequences for most blood groups. As a result, our lab previously generated references for the Duffy gene by identifying LCSHs, which are regions containing &lt;= 1 heterozygous SNV. LCSHs are interesting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if they are found in unrelated individuals across different populations, they have a lower average recombination rate.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Due to our results being very successful in identifying references for the Duffy gene, we wanted to expand our program, which call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so that it can generate a more diverse reference genome.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METHODS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Now, lets take a look at how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works. So, for this project, we focused on the 100 genes surrounding ACKR1. First,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downloads the locations of these 100 genes from NCBI. Then, the region between the end of the previous gene and the start of the next gene is selected, and this region is downloaded from the 1000GP for all 3202 individuals.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then finds unique long continuous stretches of homozygosity from this data, which produces something called long-range haplotypes as you see here. This is then repeated for all 100 genes. After we have all these long-range haplotypes,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selects only full-length haplotypes (which are haplotypes that span this whole region). It then finds overlaps between these regions and tries all possible combinations , producing consensus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RESULTS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Moving on to the results.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generate long-range haplotypes for all 100 genes, and at least one full-length </a:t>
            </a:r>
            <a:r>
              <a:rPr lang="en-CA" sz="1286" kern="1200" dirty="0" err="1">
                <a:solidFill>
                  <a:schemeClr val="tx1"/>
                </a:solidFill>
                <a:effectLst/>
                <a:latin typeface="+mn-lt"/>
                <a:ea typeface="+mn-ea"/>
                <a:cs typeface="+mn-cs"/>
              </a:rPr>
              <a:t>hpalotype</a:t>
            </a:r>
            <a:r>
              <a:rPr lang="en-CA" sz="1286" kern="1200" dirty="0">
                <a:solidFill>
                  <a:schemeClr val="tx1"/>
                </a:solidFill>
                <a:effectLst/>
                <a:latin typeface="+mn-lt"/>
                <a:ea typeface="+mn-ea"/>
                <a:cs typeface="+mn-cs"/>
              </a:rPr>
              <a:t> for each gene.</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When we tried to find all possible combinations between neighbouring haplotypes, we ran into a problem. There was an exponential increase in possible combinations as we tried to append more haplotypes to the sequence. As a result, we tried to develop a heuristic (which is a way of finding any solution, but not necessarily the optimal solution). In our heuristic, full-length haplotypes were ranked by their frequency and, when we tried to find combinations, we would sum the rank of the sequence so far with the rank of the next haplotype. If this number exceeded a threshold, we only kept the top 10,000 instances. Using this heuristic, we were able to generate a consensus sequence with only 2 breaks that spanned this entire region (see fig 2).</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CONCLUSIONS AND CLINICAL IMPLICATIONS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In conclusion,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identify long-range haplotypes for all 100 genes that it analyzed. These haplotypes can be used as references for genes that lack long references, like ACKR1,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this method is not affected by genotype phasing errors. Additionally, we found a consensus sequence with 2 breaks spanning the entire region, and this sequence is an improvement to hg38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it captures genetic differences from different humans populations.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This work also has clinical implications. For blood group genes, these haplotypes can be used as references to facilitate blood group genotyping between donors and </a:t>
            </a:r>
            <a:r>
              <a:rPr lang="en-CA" sz="1286" kern="1200" dirty="0" err="1">
                <a:solidFill>
                  <a:schemeClr val="tx1"/>
                </a:solidFill>
                <a:effectLst/>
                <a:latin typeface="+mn-lt"/>
                <a:ea typeface="+mn-ea"/>
                <a:cs typeface="+mn-cs"/>
              </a:rPr>
              <a:t>recepients</a:t>
            </a:r>
            <a:r>
              <a:rPr lang="en-CA" sz="1286" kern="1200" dirty="0">
                <a:solidFill>
                  <a:schemeClr val="tx1"/>
                </a:solidFill>
                <a:effectLst/>
                <a:latin typeface="+mn-lt"/>
                <a:ea typeface="+mn-ea"/>
                <a:cs typeface="+mn-cs"/>
              </a:rPr>
              <a:t>, which can improve survival rates after bone marrow transplantation. Additionally, a more diverse reference genome can aid population-specific studies of genetic basis of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FUTURE DIRECTIONS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what are our next steps?  After improving our heuristic so that there a minimal number of breaks, we want to expand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to the remaining genes on chromosome 1 and eventually all genes so that we can generate a more genetically diverse reference genome. We also hope to use these consensus sequences as input for machine learning to predict the risk of certain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 would like to thank Dr. Flegel and Dr. Srivastava for their outstanding mentorship and the SIP for this amazing experience. Thank you, and I will now open up the floor to questions.</a:t>
            </a:r>
          </a:p>
          <a:p>
            <a:endParaRPr lang="en-US" dirty="0"/>
          </a:p>
          <a:p>
            <a:r>
              <a:rPr lang="en-US" dirty="0"/>
              <a:t>Chromosome 1 figure: https://</a:t>
            </a:r>
            <a:r>
              <a:rPr lang="en-US" dirty="0" err="1"/>
              <a:t>www.ncbi.nlm.nih.gov</a:t>
            </a:r>
            <a:r>
              <a:rPr lang="en-US" dirty="0"/>
              <a:t>/books/NBK22266/</a:t>
            </a:r>
          </a:p>
          <a:p>
            <a:endParaRPr lang="en-US" dirty="0"/>
          </a:p>
          <a:p>
            <a:r>
              <a:rPr lang="en-US" dirty="0"/>
              <a:t>SOURCES:</a:t>
            </a:r>
            <a:br>
              <a:rPr lang="en-US" dirty="0"/>
            </a:br>
            <a:r>
              <a:rPr lang="en-US" dirty="0"/>
              <a:t>https://</a:t>
            </a:r>
            <a:r>
              <a:rPr lang="en-US" dirty="0" err="1"/>
              <a:t>www.ncbi.nlm.nih.gov</a:t>
            </a:r>
            <a:r>
              <a:rPr lang="en-US" dirty="0"/>
              <a:t>/</a:t>
            </a:r>
            <a:r>
              <a:rPr lang="en-US" dirty="0" err="1"/>
              <a:t>grc</a:t>
            </a:r>
            <a:r>
              <a:rPr lang="en-US" dirty="0"/>
              <a:t>/help/</a:t>
            </a:r>
            <a:r>
              <a:rPr lang="en-US" dirty="0" err="1"/>
              <a:t>faq</a:t>
            </a:r>
            <a:r>
              <a:rPr lang="en-US" dirty="0"/>
              <a:t>/#human-reference-genome-individuals</a:t>
            </a:r>
          </a:p>
          <a:p>
            <a:r>
              <a:rPr lang="en-US" dirty="0"/>
              <a:t>https://</a:t>
            </a:r>
            <a:r>
              <a:rPr lang="en-US" dirty="0" err="1"/>
              <a:t>ashpublications.org</a:t>
            </a:r>
            <a:r>
              <a:rPr lang="en-US" dirty="0"/>
              <a:t>/blood/article/133/17/1814/275900/Blood-group-genotyping</a:t>
            </a:r>
          </a:p>
          <a:p>
            <a:r>
              <a:rPr lang="en-US" dirty="0"/>
              <a:t>https://</a:t>
            </a:r>
            <a:r>
              <a:rPr lang="en-US" dirty="0" err="1"/>
              <a:t>www.internationalgenome.org</a:t>
            </a:r>
            <a:r>
              <a:rPr lang="en-US" dirty="0"/>
              <a:t>/announcements/3202-samples-at-high-coverage-from-NYGC/</a:t>
            </a:r>
          </a:p>
          <a:p>
            <a:endParaRPr lang="en-US" dirty="0"/>
          </a:p>
        </p:txBody>
      </p:sp>
      <p:sp>
        <p:nvSpPr>
          <p:cNvPr id="4" name="Slide Number Placeholder 3"/>
          <p:cNvSpPr>
            <a:spLocks noGrp="1"/>
          </p:cNvSpPr>
          <p:nvPr>
            <p:ph type="sldNum" sz="quarter" idx="5"/>
          </p:nvPr>
        </p:nvSpPr>
        <p:spPr/>
        <p:txBody>
          <a:bodyPr/>
          <a:lstStyle/>
          <a:p>
            <a:fld id="{FC53832F-CD2C-BC4C-9ABA-0A20B70F9CE4}" type="slidenum">
              <a:rPr lang="en-US" smtClean="0"/>
              <a:pPr/>
              <a:t>2</a:t>
            </a:fld>
            <a:endParaRPr lang="en-US"/>
          </a:p>
        </p:txBody>
      </p:sp>
    </p:spTree>
    <p:extLst>
      <p:ext uri="{BB962C8B-B14F-4D97-AF65-F5344CB8AC3E}">
        <p14:creationId xmlns:p14="http://schemas.microsoft.com/office/powerpoint/2010/main" val="357592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57550" y="10084017"/>
            <a:ext cx="36918900" cy="6958119"/>
          </a:xfrm>
        </p:spPr>
        <p:txBody>
          <a:bodyPr/>
          <a:lstStyle/>
          <a:p>
            <a:r>
              <a:rPr lang="en-US"/>
              <a:t>Click to edit Master title style</a:t>
            </a:r>
          </a:p>
        </p:txBody>
      </p:sp>
      <p:sp>
        <p:nvSpPr>
          <p:cNvPr id="3" name="Subtitle 2"/>
          <p:cNvSpPr>
            <a:spLocks noGrp="1"/>
          </p:cNvSpPr>
          <p:nvPr>
            <p:ph type="subTitle" idx="1"/>
          </p:nvPr>
        </p:nvSpPr>
        <p:spPr>
          <a:xfrm>
            <a:off x="6515100" y="18394680"/>
            <a:ext cx="30403800" cy="8295640"/>
          </a:xfrm>
        </p:spPr>
        <p:txBody>
          <a:bodyPr/>
          <a:lstStyle>
            <a:lvl1pPr marL="0" indent="0" algn="ctr">
              <a:buNone/>
              <a:defRPr>
                <a:solidFill>
                  <a:schemeClr val="tx1">
                    <a:tint val="75000"/>
                  </a:schemeClr>
                </a:solidFill>
              </a:defRPr>
            </a:lvl1pPr>
            <a:lvl2pPr marL="2142403" indent="0" algn="ctr">
              <a:buNone/>
              <a:defRPr>
                <a:solidFill>
                  <a:schemeClr val="tx1">
                    <a:tint val="75000"/>
                  </a:schemeClr>
                </a:solidFill>
              </a:defRPr>
            </a:lvl2pPr>
            <a:lvl3pPr marL="4284806" indent="0" algn="ctr">
              <a:buNone/>
              <a:defRPr>
                <a:solidFill>
                  <a:schemeClr val="tx1">
                    <a:tint val="75000"/>
                  </a:schemeClr>
                </a:solidFill>
              </a:defRPr>
            </a:lvl3pPr>
            <a:lvl4pPr marL="6427209" indent="0" algn="ctr">
              <a:buNone/>
              <a:defRPr>
                <a:solidFill>
                  <a:schemeClr val="tx1">
                    <a:tint val="75000"/>
                  </a:schemeClr>
                </a:solidFill>
              </a:defRPr>
            </a:lvl4pPr>
            <a:lvl5pPr marL="8569612" indent="0" algn="ctr">
              <a:buNone/>
              <a:defRPr>
                <a:solidFill>
                  <a:schemeClr val="tx1">
                    <a:tint val="75000"/>
                  </a:schemeClr>
                </a:solidFill>
              </a:defRPr>
            </a:lvl5pPr>
            <a:lvl6pPr marL="10712014" indent="0" algn="ctr">
              <a:buNone/>
              <a:defRPr>
                <a:solidFill>
                  <a:schemeClr val="tx1">
                    <a:tint val="75000"/>
                  </a:schemeClr>
                </a:solidFill>
              </a:defRPr>
            </a:lvl6pPr>
            <a:lvl7pPr marL="12854418" indent="0" algn="ctr">
              <a:buNone/>
              <a:defRPr>
                <a:solidFill>
                  <a:schemeClr val="tx1">
                    <a:tint val="75000"/>
                  </a:schemeClr>
                </a:solidFill>
              </a:defRPr>
            </a:lvl7pPr>
            <a:lvl8pPr marL="14996821" indent="0" algn="ctr">
              <a:buNone/>
              <a:defRPr>
                <a:solidFill>
                  <a:schemeClr val="tx1">
                    <a:tint val="75000"/>
                  </a:schemeClr>
                </a:solidFill>
              </a:defRPr>
            </a:lvl8pPr>
            <a:lvl9pPr marL="171392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02037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2286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89650" y="1299957"/>
            <a:ext cx="9772650" cy="276972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71700" y="1299957"/>
            <a:ext cx="28594050" cy="276972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9254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358381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0988" y="20859329"/>
            <a:ext cx="36918900" cy="6447155"/>
          </a:xfrm>
        </p:spPr>
        <p:txBody>
          <a:bodyPr anchor="t"/>
          <a:lstStyle>
            <a:lvl1pPr algn="l">
              <a:defRPr sz="18759" b="1" cap="all"/>
            </a:lvl1pPr>
          </a:lstStyle>
          <a:p>
            <a:r>
              <a:rPr lang="en-US"/>
              <a:t>Click to edit Master title style</a:t>
            </a:r>
          </a:p>
        </p:txBody>
      </p:sp>
      <p:sp>
        <p:nvSpPr>
          <p:cNvPr id="3" name="Text Placeholder 2"/>
          <p:cNvSpPr>
            <a:spLocks noGrp="1"/>
          </p:cNvSpPr>
          <p:nvPr>
            <p:ph type="body" idx="1"/>
          </p:nvPr>
        </p:nvSpPr>
        <p:spPr>
          <a:xfrm>
            <a:off x="3430988" y="13758446"/>
            <a:ext cx="36918900" cy="7100884"/>
          </a:xfrm>
        </p:spPr>
        <p:txBody>
          <a:bodyPr anchor="b"/>
          <a:lstStyle>
            <a:lvl1pPr marL="0" indent="0">
              <a:buNone/>
              <a:defRPr sz="9328">
                <a:solidFill>
                  <a:schemeClr val="tx1">
                    <a:tint val="75000"/>
                  </a:schemeClr>
                </a:solidFill>
              </a:defRPr>
            </a:lvl1pPr>
            <a:lvl2pPr marL="2142403" indent="0">
              <a:buNone/>
              <a:defRPr sz="8405">
                <a:solidFill>
                  <a:schemeClr val="tx1">
                    <a:tint val="75000"/>
                  </a:schemeClr>
                </a:solidFill>
              </a:defRPr>
            </a:lvl2pPr>
            <a:lvl3pPr marL="4284806" indent="0">
              <a:buNone/>
              <a:defRPr sz="7482">
                <a:solidFill>
                  <a:schemeClr val="tx1">
                    <a:tint val="75000"/>
                  </a:schemeClr>
                </a:solidFill>
              </a:defRPr>
            </a:lvl3pPr>
            <a:lvl4pPr marL="6427209" indent="0">
              <a:buNone/>
              <a:defRPr sz="6561">
                <a:solidFill>
                  <a:schemeClr val="tx1">
                    <a:tint val="75000"/>
                  </a:schemeClr>
                </a:solidFill>
              </a:defRPr>
            </a:lvl4pPr>
            <a:lvl5pPr marL="8569612" indent="0">
              <a:buNone/>
              <a:defRPr sz="6561">
                <a:solidFill>
                  <a:schemeClr val="tx1">
                    <a:tint val="75000"/>
                  </a:schemeClr>
                </a:solidFill>
              </a:defRPr>
            </a:lvl5pPr>
            <a:lvl6pPr marL="10712014" indent="0">
              <a:buNone/>
              <a:defRPr sz="6561">
                <a:solidFill>
                  <a:schemeClr val="tx1">
                    <a:tint val="75000"/>
                  </a:schemeClr>
                </a:solidFill>
              </a:defRPr>
            </a:lvl6pPr>
            <a:lvl7pPr marL="12854418" indent="0">
              <a:buNone/>
              <a:defRPr sz="6561">
                <a:solidFill>
                  <a:schemeClr val="tx1">
                    <a:tint val="75000"/>
                  </a:schemeClr>
                </a:solidFill>
              </a:defRPr>
            </a:lvl7pPr>
            <a:lvl8pPr marL="14996821" indent="0">
              <a:buNone/>
              <a:defRPr sz="6561">
                <a:solidFill>
                  <a:schemeClr val="tx1">
                    <a:tint val="75000"/>
                  </a:schemeClr>
                </a:solidFill>
              </a:defRPr>
            </a:lvl8pPr>
            <a:lvl9pPr marL="17139224" indent="0">
              <a:buNone/>
              <a:defRPr sz="65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74013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1700" y="7574285"/>
            <a:ext cx="19183350" cy="21422891"/>
          </a:xfrm>
        </p:spPr>
        <p:txBody>
          <a:bodyPr/>
          <a:lstStyle>
            <a:lvl1pPr>
              <a:defRPr sz="13121"/>
            </a:lvl1pPr>
            <a:lvl2pPr>
              <a:defRPr sz="11275"/>
            </a:lvl2pPr>
            <a:lvl3pPr>
              <a:defRPr sz="9328"/>
            </a:lvl3pPr>
            <a:lvl4pPr>
              <a:defRPr sz="8405"/>
            </a:lvl4pPr>
            <a:lvl5pPr>
              <a:defRPr sz="8405"/>
            </a:lvl5pPr>
            <a:lvl6pPr>
              <a:defRPr sz="8405"/>
            </a:lvl6pPr>
            <a:lvl7pPr>
              <a:defRPr sz="8405"/>
            </a:lvl7pPr>
            <a:lvl8pPr>
              <a:defRPr sz="8405"/>
            </a:lvl8pPr>
            <a:lvl9pPr>
              <a:defRPr sz="84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78950" y="7574285"/>
            <a:ext cx="19183350" cy="21422891"/>
          </a:xfrm>
        </p:spPr>
        <p:txBody>
          <a:bodyPr/>
          <a:lstStyle>
            <a:lvl1pPr>
              <a:defRPr sz="13121"/>
            </a:lvl1pPr>
            <a:lvl2pPr>
              <a:defRPr sz="11275"/>
            </a:lvl2pPr>
            <a:lvl3pPr>
              <a:defRPr sz="9328"/>
            </a:lvl3pPr>
            <a:lvl4pPr>
              <a:defRPr sz="8405"/>
            </a:lvl4pPr>
            <a:lvl5pPr>
              <a:defRPr sz="8405"/>
            </a:lvl5pPr>
            <a:lvl6pPr>
              <a:defRPr sz="8405"/>
            </a:lvl6pPr>
            <a:lvl7pPr>
              <a:defRPr sz="8405"/>
            </a:lvl7pPr>
            <a:lvl8pPr>
              <a:defRPr sz="8405"/>
            </a:lvl8pPr>
            <a:lvl9pPr>
              <a:defRPr sz="84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12961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1700" y="7266201"/>
            <a:ext cx="19190893" cy="3028208"/>
          </a:xfrm>
        </p:spPr>
        <p:txBody>
          <a:bodyPr anchor="b"/>
          <a:lstStyle>
            <a:lvl1pPr marL="0" indent="0">
              <a:buNone/>
              <a:defRPr sz="11275" b="1"/>
            </a:lvl1pPr>
            <a:lvl2pPr marL="2142403" indent="0">
              <a:buNone/>
              <a:defRPr sz="9328" b="1"/>
            </a:lvl2pPr>
            <a:lvl3pPr marL="4284806" indent="0">
              <a:buNone/>
              <a:defRPr sz="8405" b="1"/>
            </a:lvl3pPr>
            <a:lvl4pPr marL="6427209" indent="0">
              <a:buNone/>
              <a:defRPr sz="7482" b="1"/>
            </a:lvl4pPr>
            <a:lvl5pPr marL="8569612" indent="0">
              <a:buNone/>
              <a:defRPr sz="7482" b="1"/>
            </a:lvl5pPr>
            <a:lvl6pPr marL="10712014" indent="0">
              <a:buNone/>
              <a:defRPr sz="7482" b="1"/>
            </a:lvl6pPr>
            <a:lvl7pPr marL="12854418" indent="0">
              <a:buNone/>
              <a:defRPr sz="7482" b="1"/>
            </a:lvl7pPr>
            <a:lvl8pPr marL="14996821" indent="0">
              <a:buNone/>
              <a:defRPr sz="7482" b="1"/>
            </a:lvl8pPr>
            <a:lvl9pPr marL="17139224" indent="0">
              <a:buNone/>
              <a:defRPr sz="7482" b="1"/>
            </a:lvl9pPr>
          </a:lstStyle>
          <a:p>
            <a:pPr lvl="0"/>
            <a:r>
              <a:rPr lang="en-US"/>
              <a:t>Click to edit Master text styles</a:t>
            </a:r>
          </a:p>
        </p:txBody>
      </p:sp>
      <p:sp>
        <p:nvSpPr>
          <p:cNvPr id="4" name="Content Placeholder 3"/>
          <p:cNvSpPr>
            <a:spLocks noGrp="1"/>
          </p:cNvSpPr>
          <p:nvPr>
            <p:ph sz="half" idx="2"/>
          </p:nvPr>
        </p:nvSpPr>
        <p:spPr>
          <a:xfrm>
            <a:off x="2171700" y="10294409"/>
            <a:ext cx="19190893" cy="18702762"/>
          </a:xfrm>
        </p:spPr>
        <p:txBody>
          <a:bodyPr/>
          <a:lstStyle>
            <a:lvl1pPr>
              <a:defRPr sz="11275"/>
            </a:lvl1pPr>
            <a:lvl2pPr>
              <a:defRPr sz="9328"/>
            </a:lvl2pPr>
            <a:lvl3pPr>
              <a:defRPr sz="8405"/>
            </a:lvl3pPr>
            <a:lvl4pPr>
              <a:defRPr sz="7482"/>
            </a:lvl4pPr>
            <a:lvl5pPr>
              <a:defRPr sz="7482"/>
            </a:lvl5pPr>
            <a:lvl6pPr>
              <a:defRPr sz="7482"/>
            </a:lvl6pPr>
            <a:lvl7pPr>
              <a:defRPr sz="7482"/>
            </a:lvl7pPr>
            <a:lvl8pPr>
              <a:defRPr sz="7482"/>
            </a:lvl8pPr>
            <a:lvl9pPr>
              <a:defRPr sz="74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063872" y="7266201"/>
            <a:ext cx="19198432" cy="3028208"/>
          </a:xfrm>
        </p:spPr>
        <p:txBody>
          <a:bodyPr anchor="b"/>
          <a:lstStyle>
            <a:lvl1pPr marL="0" indent="0">
              <a:buNone/>
              <a:defRPr sz="11275" b="1"/>
            </a:lvl1pPr>
            <a:lvl2pPr marL="2142403" indent="0">
              <a:buNone/>
              <a:defRPr sz="9328" b="1"/>
            </a:lvl2pPr>
            <a:lvl3pPr marL="4284806" indent="0">
              <a:buNone/>
              <a:defRPr sz="8405" b="1"/>
            </a:lvl3pPr>
            <a:lvl4pPr marL="6427209" indent="0">
              <a:buNone/>
              <a:defRPr sz="7482" b="1"/>
            </a:lvl4pPr>
            <a:lvl5pPr marL="8569612" indent="0">
              <a:buNone/>
              <a:defRPr sz="7482" b="1"/>
            </a:lvl5pPr>
            <a:lvl6pPr marL="10712014" indent="0">
              <a:buNone/>
              <a:defRPr sz="7482" b="1"/>
            </a:lvl6pPr>
            <a:lvl7pPr marL="12854418" indent="0">
              <a:buNone/>
              <a:defRPr sz="7482" b="1"/>
            </a:lvl7pPr>
            <a:lvl8pPr marL="14996821" indent="0">
              <a:buNone/>
              <a:defRPr sz="7482" b="1"/>
            </a:lvl8pPr>
            <a:lvl9pPr marL="17139224" indent="0">
              <a:buNone/>
              <a:defRPr sz="7482" b="1"/>
            </a:lvl9pPr>
          </a:lstStyle>
          <a:p>
            <a:pPr lvl="0"/>
            <a:r>
              <a:rPr lang="en-US"/>
              <a:t>Click to edit Master text styles</a:t>
            </a:r>
          </a:p>
        </p:txBody>
      </p:sp>
      <p:sp>
        <p:nvSpPr>
          <p:cNvPr id="6" name="Content Placeholder 5"/>
          <p:cNvSpPr>
            <a:spLocks noGrp="1"/>
          </p:cNvSpPr>
          <p:nvPr>
            <p:ph sz="quarter" idx="4"/>
          </p:nvPr>
        </p:nvSpPr>
        <p:spPr>
          <a:xfrm>
            <a:off x="22063872" y="10294409"/>
            <a:ext cx="19198432" cy="18702762"/>
          </a:xfrm>
        </p:spPr>
        <p:txBody>
          <a:bodyPr/>
          <a:lstStyle>
            <a:lvl1pPr>
              <a:defRPr sz="11275"/>
            </a:lvl1pPr>
            <a:lvl2pPr>
              <a:defRPr sz="9328"/>
            </a:lvl2pPr>
            <a:lvl3pPr>
              <a:defRPr sz="8405"/>
            </a:lvl3pPr>
            <a:lvl4pPr>
              <a:defRPr sz="7482"/>
            </a:lvl4pPr>
            <a:lvl5pPr>
              <a:defRPr sz="7482"/>
            </a:lvl5pPr>
            <a:lvl6pPr>
              <a:defRPr sz="7482"/>
            </a:lvl6pPr>
            <a:lvl7pPr>
              <a:defRPr sz="7482"/>
            </a:lvl7pPr>
            <a:lvl8pPr>
              <a:defRPr sz="7482"/>
            </a:lvl8pPr>
            <a:lvl9pPr>
              <a:defRPr sz="74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A65B8E-E196-472C-A9F8-02B9F3BA7D23}" type="datetimeFigureOut">
              <a:rPr lang="en-US" smtClean="0"/>
              <a:pPr/>
              <a:t>8/3/21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00776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A65B8E-E196-472C-A9F8-02B9F3BA7D23}" type="datetimeFigureOut">
              <a:rPr lang="en-US" smtClean="0"/>
              <a:pPr/>
              <a:t>8/3/21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2894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A65B8E-E196-472C-A9F8-02B9F3BA7D23}" type="datetimeFigureOut">
              <a:rPr lang="en-US" smtClean="0"/>
              <a:pPr/>
              <a:t>8/3/21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41500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71705" y="1292436"/>
            <a:ext cx="14289488" cy="5500370"/>
          </a:xfrm>
        </p:spPr>
        <p:txBody>
          <a:bodyPr anchor="b"/>
          <a:lstStyle>
            <a:lvl1pPr algn="l">
              <a:defRPr sz="9328" b="1"/>
            </a:lvl1pPr>
          </a:lstStyle>
          <a:p>
            <a:r>
              <a:rPr lang="en-US"/>
              <a:t>Click to edit Master title style</a:t>
            </a:r>
          </a:p>
        </p:txBody>
      </p:sp>
      <p:sp>
        <p:nvSpPr>
          <p:cNvPr id="3" name="Content Placeholder 2"/>
          <p:cNvSpPr>
            <a:spLocks noGrp="1"/>
          </p:cNvSpPr>
          <p:nvPr>
            <p:ph idx="1"/>
          </p:nvPr>
        </p:nvSpPr>
        <p:spPr>
          <a:xfrm>
            <a:off x="16981488" y="1292441"/>
            <a:ext cx="24280813" cy="27704737"/>
          </a:xfrm>
        </p:spPr>
        <p:txBody>
          <a:bodyPr/>
          <a:lstStyle>
            <a:lvl1pPr>
              <a:defRPr sz="14966"/>
            </a:lvl1pPr>
            <a:lvl2pPr>
              <a:defRPr sz="13121"/>
            </a:lvl2pPr>
            <a:lvl3pPr>
              <a:defRPr sz="11275"/>
            </a:lvl3pPr>
            <a:lvl4pPr>
              <a:defRPr sz="9328"/>
            </a:lvl4pPr>
            <a:lvl5pPr>
              <a:defRPr sz="9328"/>
            </a:lvl5pPr>
            <a:lvl6pPr>
              <a:defRPr sz="9328"/>
            </a:lvl6pPr>
            <a:lvl7pPr>
              <a:defRPr sz="9328"/>
            </a:lvl7pPr>
            <a:lvl8pPr>
              <a:defRPr sz="9328"/>
            </a:lvl8pPr>
            <a:lvl9pPr>
              <a:defRPr sz="93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71705" y="6792811"/>
            <a:ext cx="14289488" cy="22204367"/>
          </a:xfrm>
        </p:spPr>
        <p:txBody>
          <a:bodyPr/>
          <a:lstStyle>
            <a:lvl1pPr marL="0" indent="0">
              <a:buNone/>
              <a:defRPr sz="6561"/>
            </a:lvl1pPr>
            <a:lvl2pPr marL="2142403" indent="0">
              <a:buNone/>
              <a:defRPr sz="5638"/>
            </a:lvl2pPr>
            <a:lvl3pPr marL="4284806" indent="0">
              <a:buNone/>
              <a:defRPr sz="4715"/>
            </a:lvl3pPr>
            <a:lvl4pPr marL="6427209" indent="0">
              <a:buNone/>
              <a:defRPr sz="4203"/>
            </a:lvl4pPr>
            <a:lvl5pPr marL="8569612" indent="0">
              <a:buNone/>
              <a:defRPr sz="4203"/>
            </a:lvl5pPr>
            <a:lvl6pPr marL="10712014" indent="0">
              <a:buNone/>
              <a:defRPr sz="4203"/>
            </a:lvl6pPr>
            <a:lvl7pPr marL="12854418" indent="0">
              <a:buNone/>
              <a:defRPr sz="4203"/>
            </a:lvl7pPr>
            <a:lvl8pPr marL="14996821" indent="0">
              <a:buNone/>
              <a:defRPr sz="4203"/>
            </a:lvl8pPr>
            <a:lvl9pPr marL="17139224" indent="0">
              <a:buNone/>
              <a:defRPr sz="4203"/>
            </a:lvl9pPr>
          </a:lstStyle>
          <a:p>
            <a:pPr lvl="0"/>
            <a:r>
              <a:rPr lang="en-US"/>
              <a:t>Click to edit Master text styles</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20365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13368" y="22722842"/>
            <a:ext cx="26060400" cy="2682562"/>
          </a:xfrm>
        </p:spPr>
        <p:txBody>
          <a:bodyPr anchor="b"/>
          <a:lstStyle>
            <a:lvl1pPr algn="l">
              <a:defRPr sz="9328" b="1"/>
            </a:lvl1pPr>
          </a:lstStyle>
          <a:p>
            <a:r>
              <a:rPr lang="en-US"/>
              <a:t>Click to edit Master title style</a:t>
            </a:r>
          </a:p>
        </p:txBody>
      </p:sp>
      <p:sp>
        <p:nvSpPr>
          <p:cNvPr id="3" name="Picture Placeholder 2"/>
          <p:cNvSpPr>
            <a:spLocks noGrp="1"/>
          </p:cNvSpPr>
          <p:nvPr>
            <p:ph type="pic" idx="1"/>
          </p:nvPr>
        </p:nvSpPr>
        <p:spPr>
          <a:xfrm>
            <a:off x="8513368" y="2900469"/>
            <a:ext cx="26060400" cy="19476720"/>
          </a:xfrm>
        </p:spPr>
        <p:txBody>
          <a:bodyPr/>
          <a:lstStyle>
            <a:lvl1pPr marL="0" indent="0">
              <a:buNone/>
              <a:defRPr sz="14966"/>
            </a:lvl1pPr>
            <a:lvl2pPr marL="2142403" indent="0">
              <a:buNone/>
              <a:defRPr sz="13121"/>
            </a:lvl2pPr>
            <a:lvl3pPr marL="4284806" indent="0">
              <a:buNone/>
              <a:defRPr sz="11275"/>
            </a:lvl3pPr>
            <a:lvl4pPr marL="6427209" indent="0">
              <a:buNone/>
              <a:defRPr sz="9328"/>
            </a:lvl4pPr>
            <a:lvl5pPr marL="8569612" indent="0">
              <a:buNone/>
              <a:defRPr sz="9328"/>
            </a:lvl5pPr>
            <a:lvl6pPr marL="10712014" indent="0">
              <a:buNone/>
              <a:defRPr sz="9328"/>
            </a:lvl6pPr>
            <a:lvl7pPr marL="12854418" indent="0">
              <a:buNone/>
              <a:defRPr sz="9328"/>
            </a:lvl7pPr>
            <a:lvl8pPr marL="14996821" indent="0">
              <a:buNone/>
              <a:defRPr sz="9328"/>
            </a:lvl8pPr>
            <a:lvl9pPr marL="17139224" indent="0">
              <a:buNone/>
              <a:defRPr sz="9328"/>
            </a:lvl9pPr>
          </a:lstStyle>
          <a:p>
            <a:endParaRPr lang="en-US"/>
          </a:p>
        </p:txBody>
      </p:sp>
      <p:sp>
        <p:nvSpPr>
          <p:cNvPr id="4" name="Text Placeholder 3"/>
          <p:cNvSpPr>
            <a:spLocks noGrp="1"/>
          </p:cNvSpPr>
          <p:nvPr>
            <p:ph type="body" sz="half" idx="2"/>
          </p:nvPr>
        </p:nvSpPr>
        <p:spPr>
          <a:xfrm>
            <a:off x="8513368" y="25405404"/>
            <a:ext cx="26060400" cy="3809679"/>
          </a:xfrm>
        </p:spPr>
        <p:txBody>
          <a:bodyPr/>
          <a:lstStyle>
            <a:lvl1pPr marL="0" indent="0">
              <a:buNone/>
              <a:defRPr sz="6561"/>
            </a:lvl1pPr>
            <a:lvl2pPr marL="2142403" indent="0">
              <a:buNone/>
              <a:defRPr sz="5638"/>
            </a:lvl2pPr>
            <a:lvl3pPr marL="4284806" indent="0">
              <a:buNone/>
              <a:defRPr sz="4715"/>
            </a:lvl3pPr>
            <a:lvl4pPr marL="6427209" indent="0">
              <a:buNone/>
              <a:defRPr sz="4203"/>
            </a:lvl4pPr>
            <a:lvl5pPr marL="8569612" indent="0">
              <a:buNone/>
              <a:defRPr sz="4203"/>
            </a:lvl5pPr>
            <a:lvl6pPr marL="10712014" indent="0">
              <a:buNone/>
              <a:defRPr sz="4203"/>
            </a:lvl6pPr>
            <a:lvl7pPr marL="12854418" indent="0">
              <a:buNone/>
              <a:defRPr sz="4203"/>
            </a:lvl7pPr>
            <a:lvl8pPr marL="14996821" indent="0">
              <a:buNone/>
              <a:defRPr sz="4203"/>
            </a:lvl8pPr>
            <a:lvl9pPr marL="17139224" indent="0">
              <a:buNone/>
              <a:defRPr sz="4203"/>
            </a:lvl9pPr>
          </a:lstStyle>
          <a:p>
            <a:pPr lvl="0"/>
            <a:r>
              <a:rPr lang="en-US"/>
              <a:t>Click to edit Master text styles</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32517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1700" y="1299952"/>
            <a:ext cx="39090600" cy="5410200"/>
          </a:xfrm>
          <a:prstGeom prst="rect">
            <a:avLst/>
          </a:prstGeom>
        </p:spPr>
        <p:txBody>
          <a:bodyPr vert="horz" lIns="418009" tIns="209004" rIns="418009" bIns="209004" rtlCol="0" anchor="ctr">
            <a:normAutofit/>
          </a:bodyPr>
          <a:lstStyle/>
          <a:p>
            <a:r>
              <a:rPr lang="en-US"/>
              <a:t>Click to edit Master title style</a:t>
            </a:r>
          </a:p>
        </p:txBody>
      </p:sp>
      <p:sp>
        <p:nvSpPr>
          <p:cNvPr id="3" name="Text Placeholder 2"/>
          <p:cNvSpPr>
            <a:spLocks noGrp="1"/>
          </p:cNvSpPr>
          <p:nvPr>
            <p:ph type="body" idx="1"/>
          </p:nvPr>
        </p:nvSpPr>
        <p:spPr>
          <a:xfrm>
            <a:off x="2171700" y="7574285"/>
            <a:ext cx="39090600" cy="21422891"/>
          </a:xfrm>
          <a:prstGeom prst="rect">
            <a:avLst/>
          </a:prstGeom>
        </p:spPr>
        <p:txBody>
          <a:bodyPr vert="horz" lIns="418009" tIns="209004" rIns="418009" bIns="2090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71700" y="30086728"/>
            <a:ext cx="10134600" cy="1728259"/>
          </a:xfrm>
          <a:prstGeom prst="rect">
            <a:avLst/>
          </a:prstGeom>
        </p:spPr>
        <p:txBody>
          <a:bodyPr vert="horz" lIns="418009" tIns="209004" rIns="418009" bIns="209004" rtlCol="0" anchor="ctr"/>
          <a:lstStyle>
            <a:lvl1pPr algn="l">
              <a:defRPr sz="5638">
                <a:solidFill>
                  <a:schemeClr val="tx1">
                    <a:tint val="75000"/>
                  </a:schemeClr>
                </a:solidFill>
              </a:defRPr>
            </a:lvl1pPr>
          </a:lstStyle>
          <a:p>
            <a:fld id="{1AA65B8E-E196-472C-A9F8-02B9F3BA7D23}" type="datetimeFigureOut">
              <a:rPr lang="en-US" smtClean="0"/>
              <a:pPr/>
              <a:t>8/3/21</a:t>
            </a:fld>
            <a:endParaRPr lang="en-US"/>
          </a:p>
        </p:txBody>
      </p:sp>
      <p:sp>
        <p:nvSpPr>
          <p:cNvPr id="5" name="Footer Placeholder 4"/>
          <p:cNvSpPr>
            <a:spLocks noGrp="1"/>
          </p:cNvSpPr>
          <p:nvPr>
            <p:ph type="ftr" sz="quarter" idx="3"/>
          </p:nvPr>
        </p:nvSpPr>
        <p:spPr>
          <a:xfrm>
            <a:off x="14839950" y="30086728"/>
            <a:ext cx="13754100" cy="1728259"/>
          </a:xfrm>
          <a:prstGeom prst="rect">
            <a:avLst/>
          </a:prstGeom>
        </p:spPr>
        <p:txBody>
          <a:bodyPr vert="horz" lIns="418009" tIns="209004" rIns="418009" bIns="209004" rtlCol="0" anchor="ctr"/>
          <a:lstStyle>
            <a:lvl1pPr algn="ctr">
              <a:defRPr sz="563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127700" y="30086728"/>
            <a:ext cx="10134600" cy="1728259"/>
          </a:xfrm>
          <a:prstGeom prst="rect">
            <a:avLst/>
          </a:prstGeom>
        </p:spPr>
        <p:txBody>
          <a:bodyPr vert="horz" lIns="418009" tIns="209004" rIns="418009" bIns="209004" rtlCol="0" anchor="ctr"/>
          <a:lstStyle>
            <a:lvl1pPr algn="r">
              <a:defRPr sz="5638">
                <a:solidFill>
                  <a:schemeClr val="tx1">
                    <a:tint val="75000"/>
                  </a:schemeClr>
                </a:solidFill>
              </a:defRPr>
            </a:lvl1pPr>
          </a:lstStyle>
          <a:p>
            <a:fld id="{D884BD22-1D0A-4232-BA9F-9268E84F6055}" type="slidenum">
              <a:rPr lang="en-US" smtClean="0"/>
              <a:pPr/>
              <a:t>‹#›</a:t>
            </a:fld>
            <a:endParaRPr lang="en-US"/>
          </a:p>
        </p:txBody>
      </p:sp>
    </p:spTree>
    <p:extLst>
      <p:ext uri="{BB962C8B-B14F-4D97-AF65-F5344CB8AC3E}">
        <p14:creationId xmlns:p14="http://schemas.microsoft.com/office/powerpoint/2010/main" val="520801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806" rtl="0" eaLnBrk="1" latinLnBrk="0" hangingPunct="1">
        <a:spcBef>
          <a:spcPct val="0"/>
        </a:spcBef>
        <a:buNone/>
        <a:defRPr sz="20603" kern="1200">
          <a:solidFill>
            <a:schemeClr val="tx1"/>
          </a:solidFill>
          <a:latin typeface="+mj-lt"/>
          <a:ea typeface="+mj-ea"/>
          <a:cs typeface="+mj-cs"/>
        </a:defRPr>
      </a:lvl1pPr>
    </p:titleStyle>
    <p:bodyStyle>
      <a:lvl1pPr marL="1606802" indent="-1606802" algn="l" defTabSz="4284806" rtl="0" eaLnBrk="1" latinLnBrk="0" hangingPunct="1">
        <a:spcBef>
          <a:spcPct val="20000"/>
        </a:spcBef>
        <a:buFont typeface="Arial" panose="020B0604020202020204" pitchFamily="34" charset="0"/>
        <a:buChar char="•"/>
        <a:defRPr sz="14966" kern="1200">
          <a:solidFill>
            <a:schemeClr val="tx1"/>
          </a:solidFill>
          <a:latin typeface="+mn-lt"/>
          <a:ea typeface="+mn-ea"/>
          <a:cs typeface="+mn-cs"/>
        </a:defRPr>
      </a:lvl1pPr>
      <a:lvl2pPr marL="3481405" indent="-1339003" algn="l" defTabSz="4284806" rtl="0" eaLnBrk="1" latinLnBrk="0" hangingPunct="1">
        <a:spcBef>
          <a:spcPct val="20000"/>
        </a:spcBef>
        <a:buFont typeface="Arial" panose="020B0604020202020204" pitchFamily="34" charset="0"/>
        <a:buChar char="–"/>
        <a:defRPr sz="13121" kern="1200">
          <a:solidFill>
            <a:schemeClr val="tx1"/>
          </a:solidFill>
          <a:latin typeface="+mn-lt"/>
          <a:ea typeface="+mn-ea"/>
          <a:cs typeface="+mn-cs"/>
        </a:defRPr>
      </a:lvl2pPr>
      <a:lvl3pPr marL="5356007" indent="-1071202" algn="l" defTabSz="4284806" rtl="0" eaLnBrk="1" latinLnBrk="0" hangingPunct="1">
        <a:spcBef>
          <a:spcPct val="20000"/>
        </a:spcBef>
        <a:buFont typeface="Arial" panose="020B0604020202020204" pitchFamily="34" charset="0"/>
        <a:buChar char="•"/>
        <a:defRPr sz="11275" kern="1200">
          <a:solidFill>
            <a:schemeClr val="tx1"/>
          </a:solidFill>
          <a:latin typeface="+mn-lt"/>
          <a:ea typeface="+mn-ea"/>
          <a:cs typeface="+mn-cs"/>
        </a:defRPr>
      </a:lvl3pPr>
      <a:lvl4pPr marL="7498410"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4pPr>
      <a:lvl5pPr marL="9640813"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5pPr>
      <a:lvl6pPr marL="11783216"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6pPr>
      <a:lvl7pPr marL="13925620"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7pPr>
      <a:lvl8pPr marL="16068023"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8pPr>
      <a:lvl9pPr marL="18210426"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9pPr>
    </p:bodyStyle>
    <p:otherStyle>
      <a:defPPr>
        <a:defRPr lang="en-US"/>
      </a:defPPr>
      <a:lvl1pPr marL="0" algn="l" defTabSz="4284806" rtl="0" eaLnBrk="1" latinLnBrk="0" hangingPunct="1">
        <a:defRPr sz="8405" kern="1200">
          <a:solidFill>
            <a:schemeClr val="tx1"/>
          </a:solidFill>
          <a:latin typeface="+mn-lt"/>
          <a:ea typeface="+mn-ea"/>
          <a:cs typeface="+mn-cs"/>
        </a:defRPr>
      </a:lvl1pPr>
      <a:lvl2pPr marL="2142403" algn="l" defTabSz="4284806" rtl="0" eaLnBrk="1" latinLnBrk="0" hangingPunct="1">
        <a:defRPr sz="8405" kern="1200">
          <a:solidFill>
            <a:schemeClr val="tx1"/>
          </a:solidFill>
          <a:latin typeface="+mn-lt"/>
          <a:ea typeface="+mn-ea"/>
          <a:cs typeface="+mn-cs"/>
        </a:defRPr>
      </a:lvl2pPr>
      <a:lvl3pPr marL="4284806" algn="l" defTabSz="4284806" rtl="0" eaLnBrk="1" latinLnBrk="0" hangingPunct="1">
        <a:defRPr sz="8405" kern="1200">
          <a:solidFill>
            <a:schemeClr val="tx1"/>
          </a:solidFill>
          <a:latin typeface="+mn-lt"/>
          <a:ea typeface="+mn-ea"/>
          <a:cs typeface="+mn-cs"/>
        </a:defRPr>
      </a:lvl3pPr>
      <a:lvl4pPr marL="6427209" algn="l" defTabSz="4284806" rtl="0" eaLnBrk="1" latinLnBrk="0" hangingPunct="1">
        <a:defRPr sz="8405" kern="1200">
          <a:solidFill>
            <a:schemeClr val="tx1"/>
          </a:solidFill>
          <a:latin typeface="+mn-lt"/>
          <a:ea typeface="+mn-ea"/>
          <a:cs typeface="+mn-cs"/>
        </a:defRPr>
      </a:lvl4pPr>
      <a:lvl5pPr marL="8569612" algn="l" defTabSz="4284806" rtl="0" eaLnBrk="1" latinLnBrk="0" hangingPunct="1">
        <a:defRPr sz="8405" kern="1200">
          <a:solidFill>
            <a:schemeClr val="tx1"/>
          </a:solidFill>
          <a:latin typeface="+mn-lt"/>
          <a:ea typeface="+mn-ea"/>
          <a:cs typeface="+mn-cs"/>
        </a:defRPr>
      </a:lvl5pPr>
      <a:lvl6pPr marL="10712014" algn="l" defTabSz="4284806" rtl="0" eaLnBrk="1" latinLnBrk="0" hangingPunct="1">
        <a:defRPr sz="8405" kern="1200">
          <a:solidFill>
            <a:schemeClr val="tx1"/>
          </a:solidFill>
          <a:latin typeface="+mn-lt"/>
          <a:ea typeface="+mn-ea"/>
          <a:cs typeface="+mn-cs"/>
        </a:defRPr>
      </a:lvl6pPr>
      <a:lvl7pPr marL="12854418" algn="l" defTabSz="4284806" rtl="0" eaLnBrk="1" latinLnBrk="0" hangingPunct="1">
        <a:defRPr sz="8405" kern="1200">
          <a:solidFill>
            <a:schemeClr val="tx1"/>
          </a:solidFill>
          <a:latin typeface="+mn-lt"/>
          <a:ea typeface="+mn-ea"/>
          <a:cs typeface="+mn-cs"/>
        </a:defRPr>
      </a:lvl7pPr>
      <a:lvl8pPr marL="14996821" algn="l" defTabSz="4284806" rtl="0" eaLnBrk="1" latinLnBrk="0" hangingPunct="1">
        <a:defRPr sz="8405" kern="1200">
          <a:solidFill>
            <a:schemeClr val="tx1"/>
          </a:solidFill>
          <a:latin typeface="+mn-lt"/>
          <a:ea typeface="+mn-ea"/>
          <a:cs typeface="+mn-cs"/>
        </a:defRPr>
      </a:lvl8pPr>
      <a:lvl9pPr marL="17139224" algn="l" defTabSz="4284806" rtl="0" eaLnBrk="1" latinLnBrk="0" hangingPunct="1">
        <a:defRPr sz="84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5.wdp"/><Relationship Id="rId7" Type="http://schemas.openxmlformats.org/officeDocument/2006/relationships/image" Target="../media/image14.png"/><Relationship Id="rId12" Type="http://schemas.microsoft.com/office/2007/relationships/hdphoto" Target="../media/hdphoto9.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pn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3.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3125CC-BA3C-C04C-B55C-3649DF43C3E7}"/>
              </a:ext>
            </a:extLst>
          </p:cNvPr>
          <p:cNvGrpSpPr/>
          <p:nvPr/>
        </p:nvGrpSpPr>
        <p:grpSpPr>
          <a:xfrm>
            <a:off x="12445986" y="7097467"/>
            <a:ext cx="18666808" cy="17154136"/>
            <a:chOff x="12445986" y="7097467"/>
            <a:chExt cx="18666808" cy="17154136"/>
          </a:xfrm>
        </p:grpSpPr>
        <p:grpSp>
          <p:nvGrpSpPr>
            <p:cNvPr id="405" name="Group 404">
              <a:extLst>
                <a:ext uri="{FF2B5EF4-FFF2-40B4-BE49-F238E27FC236}">
                  <a16:creationId xmlns:a16="http://schemas.microsoft.com/office/drawing/2014/main" id="{BEEEEEF1-D54C-3D44-97DA-B0080C5DDE1F}"/>
                </a:ext>
              </a:extLst>
            </p:cNvPr>
            <p:cNvGrpSpPr/>
            <p:nvPr/>
          </p:nvGrpSpPr>
          <p:grpSpPr>
            <a:xfrm>
              <a:off x="25654887" y="7110283"/>
              <a:ext cx="5434707" cy="15991133"/>
              <a:chOff x="12297284" y="6858000"/>
              <a:chExt cx="13055941" cy="16832397"/>
            </a:xfrm>
          </p:grpSpPr>
          <p:sp>
            <p:nvSpPr>
              <p:cNvPr id="406" name="Rectangle 405">
                <a:extLst>
                  <a:ext uri="{FF2B5EF4-FFF2-40B4-BE49-F238E27FC236}">
                    <a16:creationId xmlns:a16="http://schemas.microsoft.com/office/drawing/2014/main" id="{EDC8E21B-0667-194F-AEBA-BBC2CF054E5B}"/>
                  </a:ext>
                </a:extLst>
              </p:cNvPr>
              <p:cNvSpPr/>
              <p:nvPr/>
            </p:nvSpPr>
            <p:spPr>
              <a:xfrm>
                <a:off x="12297284" y="7162800"/>
                <a:ext cx="13044751" cy="16341184"/>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solidFill>
                    <a:schemeClr val="tx1"/>
                  </a:solidFill>
                </a:endParaRPr>
              </a:p>
            </p:txBody>
          </p:sp>
          <p:sp>
            <p:nvSpPr>
              <p:cNvPr id="407" name="Rounded Rectangle 406">
                <a:extLst>
                  <a:ext uri="{FF2B5EF4-FFF2-40B4-BE49-F238E27FC236}">
                    <a16:creationId xmlns:a16="http://schemas.microsoft.com/office/drawing/2014/main" id="{CBD1C10C-CC98-C94D-A636-F4522D7A4E59}"/>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Description</a:t>
                </a:r>
              </a:p>
            </p:txBody>
          </p:sp>
          <p:sp>
            <p:nvSpPr>
              <p:cNvPr id="408" name="Rounded Rectangle 407">
                <a:extLst>
                  <a:ext uri="{FF2B5EF4-FFF2-40B4-BE49-F238E27FC236}">
                    <a16:creationId xmlns:a16="http://schemas.microsoft.com/office/drawing/2014/main" id="{B1941296-2652-0E4E-9C11-34F41C8C2953}"/>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230" b="1" dirty="0">
                  <a:solidFill>
                    <a:schemeClr val="bg1"/>
                  </a:solidFill>
                </a:endParaRPr>
              </a:p>
            </p:txBody>
          </p:sp>
        </p:grpSp>
        <p:grpSp>
          <p:nvGrpSpPr>
            <p:cNvPr id="108" name="Group 107">
              <a:extLst>
                <a:ext uri="{FF2B5EF4-FFF2-40B4-BE49-F238E27FC236}">
                  <a16:creationId xmlns:a16="http://schemas.microsoft.com/office/drawing/2014/main" id="{D9D5A3B5-96AA-A047-AB5F-0FD52B0B0C07}"/>
                </a:ext>
              </a:extLst>
            </p:cNvPr>
            <p:cNvGrpSpPr/>
            <p:nvPr/>
          </p:nvGrpSpPr>
          <p:grpSpPr>
            <a:xfrm>
              <a:off x="12445986" y="7097467"/>
              <a:ext cx="13055941" cy="15991133"/>
              <a:chOff x="12297284" y="6858000"/>
              <a:chExt cx="13055941" cy="16832397"/>
            </a:xfrm>
          </p:grpSpPr>
          <p:sp>
            <p:nvSpPr>
              <p:cNvPr id="402" name="Rectangle 401">
                <a:extLst>
                  <a:ext uri="{FF2B5EF4-FFF2-40B4-BE49-F238E27FC236}">
                    <a16:creationId xmlns:a16="http://schemas.microsoft.com/office/drawing/2014/main" id="{CF5751B8-D801-3445-85BD-2E48834CAE76}"/>
                  </a:ext>
                </a:extLst>
              </p:cNvPr>
              <p:cNvSpPr/>
              <p:nvPr/>
            </p:nvSpPr>
            <p:spPr>
              <a:xfrm>
                <a:off x="12297284" y="7162800"/>
                <a:ext cx="13055940" cy="16070168"/>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a:extLst>
                  <a:ext uri="{FF2B5EF4-FFF2-40B4-BE49-F238E27FC236}">
                    <a16:creationId xmlns:a16="http://schemas.microsoft.com/office/drawing/2014/main" id="{971C2066-D1DF-324D-B071-0184C3118652}"/>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 Figure 1: </a:t>
                </a:r>
                <a:r>
                  <a:rPr lang="en-US" sz="4400" dirty="0">
                    <a:solidFill>
                      <a:schemeClr val="bg1"/>
                    </a:solidFill>
                  </a:rPr>
                  <a:t>Diagram of the </a:t>
                </a:r>
                <a:r>
                  <a:rPr lang="en-US" sz="4400" i="1" dirty="0" err="1">
                    <a:solidFill>
                      <a:schemeClr val="bg1"/>
                    </a:solidFill>
                  </a:rPr>
                  <a:t>HapPy</a:t>
                </a:r>
                <a:r>
                  <a:rPr lang="en-US" sz="4400" dirty="0">
                    <a:solidFill>
                      <a:schemeClr val="bg1"/>
                    </a:solidFill>
                  </a:rPr>
                  <a:t> Pipeline</a:t>
                </a:r>
              </a:p>
            </p:txBody>
          </p:sp>
          <p:sp>
            <p:nvSpPr>
              <p:cNvPr id="404" name="Rounded Rectangle 403">
                <a:extLst>
                  <a:ext uri="{FF2B5EF4-FFF2-40B4-BE49-F238E27FC236}">
                    <a16:creationId xmlns:a16="http://schemas.microsoft.com/office/drawing/2014/main" id="{370E0BC8-891E-3046-A272-0D9EFAF3A61F}"/>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cxnSp>
          <p:nvCxnSpPr>
            <p:cNvPr id="130" name="Elbow Connector 129">
              <a:extLst>
                <a:ext uri="{FF2B5EF4-FFF2-40B4-BE49-F238E27FC236}">
                  <a16:creationId xmlns:a16="http://schemas.microsoft.com/office/drawing/2014/main" id="{A5E1F27E-0F19-994D-8075-6FE472289699}"/>
                </a:ext>
              </a:extLst>
            </p:cNvPr>
            <p:cNvCxnSpPr>
              <a:cxnSpLocks/>
            </p:cNvCxnSpPr>
            <p:nvPr/>
          </p:nvCxnSpPr>
          <p:spPr>
            <a:xfrm flipV="1">
              <a:off x="17402590" y="8960912"/>
              <a:ext cx="720000" cy="2988000"/>
            </a:xfrm>
            <a:prstGeom prst="bentConnector3">
              <a:avLst>
                <a:gd name="adj1" fmla="val 61444"/>
              </a:avLst>
            </a:prstGeom>
            <a:ln>
              <a:tailEnd type="triangle"/>
            </a:ln>
          </p:spPr>
          <p:style>
            <a:lnRef idx="3">
              <a:schemeClr val="dk1"/>
            </a:lnRef>
            <a:fillRef idx="0">
              <a:schemeClr val="dk1"/>
            </a:fillRef>
            <a:effectRef idx="2">
              <a:schemeClr val="dk1"/>
            </a:effectRef>
            <a:fontRef idx="minor">
              <a:schemeClr val="tx1"/>
            </a:fontRef>
          </p:style>
        </p:cxnSp>
        <p:cxnSp>
          <p:nvCxnSpPr>
            <p:cNvPr id="180" name="Elbow Connector 179">
              <a:extLst>
                <a:ext uri="{FF2B5EF4-FFF2-40B4-BE49-F238E27FC236}">
                  <a16:creationId xmlns:a16="http://schemas.microsoft.com/office/drawing/2014/main" id="{39E2DEB3-8116-ED41-AC73-3349C51AE25B}"/>
                </a:ext>
              </a:extLst>
            </p:cNvPr>
            <p:cNvCxnSpPr>
              <a:cxnSpLocks/>
            </p:cNvCxnSpPr>
            <p:nvPr/>
          </p:nvCxnSpPr>
          <p:spPr>
            <a:xfrm rot="16200000" flipV="1">
              <a:off x="18249877" y="15703713"/>
              <a:ext cx="13752000" cy="316800"/>
            </a:xfrm>
            <a:prstGeom prst="bentConnector3">
              <a:avLst>
                <a:gd name="adj1" fmla="val 99975"/>
              </a:avLst>
            </a:prstGeom>
            <a:ln>
              <a:prstDash val="sysDot"/>
              <a:tailEnd type="triangle"/>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F0436A9B-5153-A445-968D-C47AB4F121BA}"/>
                </a:ext>
              </a:extLst>
            </p:cNvPr>
            <p:cNvCxnSpPr>
              <a:cxnSpLocks/>
            </p:cNvCxnSpPr>
            <p:nvPr/>
          </p:nvCxnSpPr>
          <p:spPr>
            <a:xfrm>
              <a:off x="21177444" y="22008753"/>
              <a:ext cx="0" cy="723695"/>
            </a:xfrm>
            <a:prstGeom prst="line">
              <a:avLst/>
            </a:prstGeom>
            <a:effectLst/>
          </p:spPr>
          <p:style>
            <a:lnRef idx="3">
              <a:schemeClr val="dk1"/>
            </a:lnRef>
            <a:fillRef idx="0">
              <a:schemeClr val="dk1"/>
            </a:fillRef>
            <a:effectRef idx="2">
              <a:schemeClr val="dk1"/>
            </a:effectRef>
            <a:fontRef idx="minor">
              <a:schemeClr val="tx1"/>
            </a:fontRef>
          </p:style>
        </p:cxnSp>
        <p:cxnSp>
          <p:nvCxnSpPr>
            <p:cNvPr id="197" name="Straight Connector 196">
              <a:extLst>
                <a:ext uri="{FF2B5EF4-FFF2-40B4-BE49-F238E27FC236}">
                  <a16:creationId xmlns:a16="http://schemas.microsoft.com/office/drawing/2014/main" id="{58351ED7-0B32-D246-BEB1-4926624F9BB8}"/>
                </a:ext>
              </a:extLst>
            </p:cNvPr>
            <p:cNvCxnSpPr>
              <a:cxnSpLocks/>
            </p:cNvCxnSpPr>
            <p:nvPr/>
          </p:nvCxnSpPr>
          <p:spPr>
            <a:xfrm flipH="1">
              <a:off x="21184748" y="22732448"/>
              <a:ext cx="4113652" cy="0"/>
            </a:xfrm>
            <a:prstGeom prst="line">
              <a:avLst/>
            </a:prstGeom>
            <a:ln>
              <a:prstDash val="sysDot"/>
            </a:ln>
            <a:effectLst/>
          </p:spPr>
          <p:style>
            <a:lnRef idx="3">
              <a:schemeClr val="dk1"/>
            </a:lnRef>
            <a:fillRef idx="0">
              <a:schemeClr val="dk1"/>
            </a:fillRef>
            <a:effectRef idx="2">
              <a:schemeClr val="dk1"/>
            </a:effectRef>
            <a:fontRef idx="minor">
              <a:schemeClr val="tx1"/>
            </a:fontRef>
          </p:style>
        </p:cxnSp>
        <p:sp>
          <p:nvSpPr>
            <p:cNvPr id="353" name="AutoShape 8363">
              <a:extLst>
                <a:ext uri="{FF2B5EF4-FFF2-40B4-BE49-F238E27FC236}">
                  <a16:creationId xmlns:a16="http://schemas.microsoft.com/office/drawing/2014/main" id="{97A97421-8869-1541-9E80-816EEF76454D}"/>
                </a:ext>
              </a:extLst>
            </p:cNvPr>
            <p:cNvSpPr>
              <a:spLocks noChangeArrowheads="1"/>
            </p:cNvSpPr>
            <p:nvPr/>
          </p:nvSpPr>
          <p:spPr bwMode="auto">
            <a:xfrm>
              <a:off x="21184747" y="22067312"/>
              <a:ext cx="3918575" cy="730782"/>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repeat for other genes</a:t>
              </a:r>
            </a:p>
          </p:txBody>
        </p:sp>
        <p:grpSp>
          <p:nvGrpSpPr>
            <p:cNvPr id="409" name="Group 408">
              <a:extLst>
                <a:ext uri="{FF2B5EF4-FFF2-40B4-BE49-F238E27FC236}">
                  <a16:creationId xmlns:a16="http://schemas.microsoft.com/office/drawing/2014/main" id="{14AE4186-48DB-9E49-A4C6-E54CB0E391F9}"/>
                </a:ext>
              </a:extLst>
            </p:cNvPr>
            <p:cNvGrpSpPr/>
            <p:nvPr/>
          </p:nvGrpSpPr>
          <p:grpSpPr>
            <a:xfrm>
              <a:off x="12761807" y="8343201"/>
              <a:ext cx="4837848" cy="4424309"/>
              <a:chOff x="17939200" y="9917507"/>
              <a:chExt cx="6626918" cy="4105760"/>
            </a:xfrm>
            <a:solidFill>
              <a:schemeClr val="bg1"/>
            </a:solidFill>
          </p:grpSpPr>
          <p:sp>
            <p:nvSpPr>
              <p:cNvPr id="410" name="Rectangle 409">
                <a:extLst>
                  <a:ext uri="{FF2B5EF4-FFF2-40B4-BE49-F238E27FC236}">
                    <a16:creationId xmlns:a16="http://schemas.microsoft.com/office/drawing/2014/main" id="{1D54902B-CD58-CD4B-B92A-0E3057F112B8}"/>
                  </a:ext>
                </a:extLst>
              </p:cNvPr>
              <p:cNvSpPr/>
              <p:nvPr/>
            </p:nvSpPr>
            <p:spPr>
              <a:xfrm>
                <a:off x="17944286" y="10918186"/>
                <a:ext cx="6621831" cy="25407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AutoShape 8363">
                <a:extLst>
                  <a:ext uri="{FF2B5EF4-FFF2-40B4-BE49-F238E27FC236}">
                    <a16:creationId xmlns:a16="http://schemas.microsoft.com/office/drawing/2014/main" id="{B6A30645-734F-CA4D-9A61-57FBB2F6C3A3}"/>
                  </a:ext>
                </a:extLst>
              </p:cNvPr>
              <p:cNvSpPr>
                <a:spLocks noChangeArrowheads="1"/>
              </p:cNvSpPr>
              <p:nvPr/>
            </p:nvSpPr>
            <p:spPr bwMode="auto">
              <a:xfrm>
                <a:off x="17939200" y="9917507"/>
                <a:ext cx="6626918"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412" name="AutoShape 8363">
                <a:extLst>
                  <a:ext uri="{FF2B5EF4-FFF2-40B4-BE49-F238E27FC236}">
                    <a16:creationId xmlns:a16="http://schemas.microsoft.com/office/drawing/2014/main" id="{AA45A389-18AE-4E41-BAB9-415F8794C64C}"/>
                  </a:ext>
                </a:extLst>
              </p:cNvPr>
              <p:cNvSpPr>
                <a:spLocks noChangeArrowheads="1"/>
              </p:cNvSpPr>
              <p:nvPr/>
            </p:nvSpPr>
            <p:spPr bwMode="auto">
              <a:xfrm>
                <a:off x="17944286" y="12609573"/>
                <a:ext cx="6621831"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127" name="Group 126">
              <a:extLst>
                <a:ext uri="{FF2B5EF4-FFF2-40B4-BE49-F238E27FC236}">
                  <a16:creationId xmlns:a16="http://schemas.microsoft.com/office/drawing/2014/main" id="{ADF664B7-FFA7-454E-9DC2-DFCB5103965C}"/>
                </a:ext>
              </a:extLst>
            </p:cNvPr>
            <p:cNvGrpSpPr/>
            <p:nvPr/>
          </p:nvGrpSpPr>
          <p:grpSpPr>
            <a:xfrm>
              <a:off x="18165848" y="8356400"/>
              <a:ext cx="6794329" cy="13665131"/>
              <a:chOff x="17879061" y="8156762"/>
              <a:chExt cx="6794329" cy="13665131"/>
            </a:xfrm>
          </p:grpSpPr>
          <p:grpSp>
            <p:nvGrpSpPr>
              <p:cNvPr id="88" name="Group 87">
                <a:extLst>
                  <a:ext uri="{FF2B5EF4-FFF2-40B4-BE49-F238E27FC236}">
                    <a16:creationId xmlns:a16="http://schemas.microsoft.com/office/drawing/2014/main" id="{6A9EB3B4-8D36-2F41-8B5D-463FF31004F5}"/>
                  </a:ext>
                </a:extLst>
              </p:cNvPr>
              <p:cNvGrpSpPr/>
              <p:nvPr/>
            </p:nvGrpSpPr>
            <p:grpSpPr>
              <a:xfrm>
                <a:off x="17879061" y="8156762"/>
                <a:ext cx="6794329" cy="13665131"/>
                <a:chOff x="17901863" y="8183140"/>
                <a:chExt cx="6626917" cy="13665131"/>
              </a:xfrm>
              <a:solidFill>
                <a:srgbClr val="2751A5"/>
              </a:solidFill>
            </p:grpSpPr>
            <p:sp>
              <p:nvSpPr>
                <p:cNvPr id="223" name="Rectangle 222">
                  <a:extLst>
                    <a:ext uri="{FF2B5EF4-FFF2-40B4-BE49-F238E27FC236}">
                      <a16:creationId xmlns:a16="http://schemas.microsoft.com/office/drawing/2014/main" id="{92672AE0-9B82-1E46-8332-B8179F8A0576}"/>
                    </a:ext>
                  </a:extLst>
                </p:cNvPr>
                <p:cNvSpPr/>
                <p:nvPr/>
              </p:nvSpPr>
              <p:spPr>
                <a:xfrm>
                  <a:off x="17906949" y="8680088"/>
                  <a:ext cx="6621830" cy="12684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AutoShape 8363">
                  <a:extLst>
                    <a:ext uri="{FF2B5EF4-FFF2-40B4-BE49-F238E27FC236}">
                      <a16:creationId xmlns:a16="http://schemas.microsoft.com/office/drawing/2014/main" id="{CECF32B7-B218-BB4F-834D-73F2751B2243}"/>
                    </a:ext>
                  </a:extLst>
                </p:cNvPr>
                <p:cNvSpPr>
                  <a:spLocks noChangeArrowheads="1"/>
                </p:cNvSpPr>
                <p:nvPr/>
              </p:nvSpPr>
              <p:spPr bwMode="auto">
                <a:xfrm>
                  <a:off x="17901863" y="8183140"/>
                  <a:ext cx="6626917" cy="1413694"/>
                </a:xfrm>
                <a:prstGeom prst="roundRect">
                  <a:avLst>
                    <a:gd name="adj" fmla="val 16667"/>
                  </a:avLst>
                </a:prstGeom>
                <a:solidFill>
                  <a:schemeClr val="bg1"/>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25" name="AutoShape 8363">
                  <a:extLst>
                    <a:ext uri="{FF2B5EF4-FFF2-40B4-BE49-F238E27FC236}">
                      <a16:creationId xmlns:a16="http://schemas.microsoft.com/office/drawing/2014/main" id="{1A34DE56-3108-A946-9C88-C6946E2FB99F}"/>
                    </a:ext>
                  </a:extLst>
                </p:cNvPr>
                <p:cNvSpPr>
                  <a:spLocks noChangeArrowheads="1"/>
                </p:cNvSpPr>
                <p:nvPr/>
              </p:nvSpPr>
              <p:spPr bwMode="auto">
                <a:xfrm>
                  <a:off x="17906949" y="20434577"/>
                  <a:ext cx="6621830" cy="1413694"/>
                </a:xfrm>
                <a:prstGeom prst="roundRect">
                  <a:avLst>
                    <a:gd name="adj" fmla="val 16667"/>
                  </a:avLst>
                </a:prstGeom>
                <a:solidFill>
                  <a:schemeClr val="bg1"/>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60" name="Group 59">
                <a:extLst>
                  <a:ext uri="{FF2B5EF4-FFF2-40B4-BE49-F238E27FC236}">
                    <a16:creationId xmlns:a16="http://schemas.microsoft.com/office/drawing/2014/main" id="{CC8EF567-0B0C-AB4F-AEEC-D788837FF9BA}"/>
                  </a:ext>
                </a:extLst>
              </p:cNvPr>
              <p:cNvGrpSpPr/>
              <p:nvPr/>
            </p:nvGrpSpPr>
            <p:grpSpPr>
              <a:xfrm>
                <a:off x="18105089" y="8553214"/>
                <a:ext cx="6354543" cy="7630148"/>
                <a:chOff x="18325237" y="8582108"/>
                <a:chExt cx="6354543" cy="7630148"/>
              </a:xfrm>
            </p:grpSpPr>
            <p:sp>
              <p:nvSpPr>
                <p:cNvPr id="145" name="Cloud 144">
                  <a:extLst>
                    <a:ext uri="{FF2B5EF4-FFF2-40B4-BE49-F238E27FC236}">
                      <a16:creationId xmlns:a16="http://schemas.microsoft.com/office/drawing/2014/main" id="{AC9FE534-B9F6-984D-88F5-60F39764E934}"/>
                    </a:ext>
                  </a:extLst>
                </p:cNvPr>
                <p:cNvSpPr/>
                <p:nvPr/>
              </p:nvSpPr>
              <p:spPr>
                <a:xfrm>
                  <a:off x="23021961" y="13484568"/>
                  <a:ext cx="1626704" cy="108750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1kGP 30x </a:t>
                  </a:r>
                </a:p>
              </p:txBody>
            </p:sp>
            <p:cxnSp>
              <p:nvCxnSpPr>
                <p:cNvPr id="146" name="Straight Arrow Connector 145">
                  <a:extLst>
                    <a:ext uri="{FF2B5EF4-FFF2-40B4-BE49-F238E27FC236}">
                      <a16:creationId xmlns:a16="http://schemas.microsoft.com/office/drawing/2014/main" id="{1BC993C0-7680-C94C-B35C-A6DE77ADC4F3}"/>
                    </a:ext>
                  </a:extLst>
                </p:cNvPr>
                <p:cNvCxnSpPr>
                  <a:cxnSpLocks/>
                </p:cNvCxnSpPr>
                <p:nvPr/>
              </p:nvCxnSpPr>
              <p:spPr>
                <a:xfrm flipH="1">
                  <a:off x="21516903" y="14170368"/>
                  <a:ext cx="12840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7" name="AutoShape 8363">
                  <a:extLst>
                    <a:ext uri="{FF2B5EF4-FFF2-40B4-BE49-F238E27FC236}">
                      <a16:creationId xmlns:a16="http://schemas.microsoft.com/office/drawing/2014/main" id="{F85BA988-2011-A746-832F-C2AD5CC5F069}"/>
                    </a:ext>
                  </a:extLst>
                </p:cNvPr>
                <p:cNvSpPr>
                  <a:spLocks noChangeArrowheads="1"/>
                </p:cNvSpPr>
                <p:nvPr/>
              </p:nvSpPr>
              <p:spPr bwMode="auto">
                <a:xfrm>
                  <a:off x="18325237" y="14714736"/>
                  <a:ext cx="6272361" cy="548369"/>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genotype data for gene (3202 individuals) </a:t>
                  </a:r>
                </a:p>
              </p:txBody>
            </p:sp>
            <p:cxnSp>
              <p:nvCxnSpPr>
                <p:cNvPr id="148" name="Straight Arrow Connector 147">
                  <a:extLst>
                    <a:ext uri="{FF2B5EF4-FFF2-40B4-BE49-F238E27FC236}">
                      <a16:creationId xmlns:a16="http://schemas.microsoft.com/office/drawing/2014/main" id="{5A293221-7EBD-A248-8253-DB246E0AC09A}"/>
                    </a:ext>
                  </a:extLst>
                </p:cNvPr>
                <p:cNvCxnSpPr>
                  <a:cxnSpLocks/>
                </p:cNvCxnSpPr>
                <p:nvPr/>
              </p:nvCxnSpPr>
              <p:spPr>
                <a:xfrm>
                  <a:off x="21397592" y="13623407"/>
                  <a:ext cx="0" cy="92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0" name="AutoShape 8363">
                  <a:extLst>
                    <a:ext uri="{FF2B5EF4-FFF2-40B4-BE49-F238E27FC236}">
                      <a16:creationId xmlns:a16="http://schemas.microsoft.com/office/drawing/2014/main" id="{D7858F14-9AA4-8E41-BAE7-A4765E32E27B}"/>
                    </a:ext>
                  </a:extLst>
                </p:cNvPr>
                <p:cNvSpPr>
                  <a:spLocks noChangeArrowheads="1"/>
                </p:cNvSpPr>
                <p:nvPr/>
              </p:nvSpPr>
              <p:spPr bwMode="auto">
                <a:xfrm>
                  <a:off x="18354027" y="8582108"/>
                  <a:ext cx="6325753" cy="547200"/>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151" name="Straight Arrow Connector 150">
                  <a:extLst>
                    <a:ext uri="{FF2B5EF4-FFF2-40B4-BE49-F238E27FC236}">
                      <a16:creationId xmlns:a16="http://schemas.microsoft.com/office/drawing/2014/main" id="{81984FD6-1AEE-E949-8D62-10B6A7470E57}"/>
                    </a:ext>
                  </a:extLst>
                </p:cNvPr>
                <p:cNvCxnSpPr>
                  <a:cxnSpLocks/>
                </p:cNvCxnSpPr>
                <p:nvPr/>
              </p:nvCxnSpPr>
              <p:spPr>
                <a:xfrm flipH="1">
                  <a:off x="21397592" y="15362400"/>
                  <a:ext cx="14608" cy="849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71B2124B-F83B-D64F-A6AC-C88427D7DB96}"/>
                    </a:ext>
                  </a:extLst>
                </p:cNvPr>
                <p:cNvCxnSpPr>
                  <a:cxnSpLocks/>
                </p:cNvCxnSpPr>
                <p:nvPr/>
              </p:nvCxnSpPr>
              <p:spPr>
                <a:xfrm>
                  <a:off x="21397592" y="929640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103" name="Picture 102">
                <a:extLst>
                  <a:ext uri="{FF2B5EF4-FFF2-40B4-BE49-F238E27FC236}">
                    <a16:creationId xmlns:a16="http://schemas.microsoft.com/office/drawing/2014/main" id="{AD08BEA4-A0C6-4A43-A507-B0C38EE0464D}"/>
                  </a:ext>
                </a:extLst>
              </p:cNvPr>
              <p:cNvPicPr>
                <a:picLocks noChangeAspect="1"/>
              </p:cNvPicPr>
              <p:nvPr/>
            </p:nvPicPr>
            <p:blipFill>
              <a:blip r:embed="rId3"/>
              <a:stretch>
                <a:fillRect/>
              </a:stretch>
            </p:blipFill>
            <p:spPr>
              <a:xfrm>
                <a:off x="18544404" y="15853162"/>
                <a:ext cx="5448300" cy="5892800"/>
              </a:xfrm>
              <a:prstGeom prst="rect">
                <a:avLst/>
              </a:prstGeom>
            </p:spPr>
          </p:pic>
        </p:grpSp>
        <p:grpSp>
          <p:nvGrpSpPr>
            <p:cNvPr id="124" name="Group 123">
              <a:extLst>
                <a:ext uri="{FF2B5EF4-FFF2-40B4-BE49-F238E27FC236}">
                  <a16:creationId xmlns:a16="http://schemas.microsoft.com/office/drawing/2014/main" id="{2AC74CF7-2B04-1C4F-9F51-06E41A9FA7FD}"/>
                </a:ext>
              </a:extLst>
            </p:cNvPr>
            <p:cNvGrpSpPr/>
            <p:nvPr/>
          </p:nvGrpSpPr>
          <p:grpSpPr>
            <a:xfrm>
              <a:off x="12974340" y="8734344"/>
              <a:ext cx="4475443" cy="2900864"/>
              <a:chOff x="12578923" y="8148136"/>
              <a:chExt cx="4475443" cy="2900864"/>
            </a:xfrm>
          </p:grpSpPr>
          <p:pic>
            <p:nvPicPr>
              <p:cNvPr id="418" name="Picture 10">
                <a:extLst>
                  <a:ext uri="{FF2B5EF4-FFF2-40B4-BE49-F238E27FC236}">
                    <a16:creationId xmlns:a16="http://schemas.microsoft.com/office/drawing/2014/main" id="{B70F4EC6-519F-D445-B7EC-70470A81D477}"/>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a:off x="14722246" y="7872580"/>
                <a:ext cx="247777" cy="4416462"/>
              </a:xfrm>
              <a:prstGeom prst="rect">
                <a:avLst/>
              </a:prstGeom>
              <a:noFill/>
              <a:extLst>
                <a:ext uri="{909E8E84-426E-40DD-AFC4-6F175D3DCCD1}">
                  <a14:hiddenFill xmlns:a14="http://schemas.microsoft.com/office/drawing/2010/main">
                    <a:solidFill>
                      <a:srgbClr val="FFFFFF"/>
                    </a:solidFill>
                  </a14:hiddenFill>
                </a:ext>
              </a:extLst>
            </p:spPr>
          </p:pic>
          <p:cxnSp>
            <p:nvCxnSpPr>
              <p:cNvPr id="419" name="Straight Arrow Connector 418">
                <a:extLst>
                  <a:ext uri="{FF2B5EF4-FFF2-40B4-BE49-F238E27FC236}">
                    <a16:creationId xmlns:a16="http://schemas.microsoft.com/office/drawing/2014/main" id="{1522BD23-6EFE-E148-93CF-120DB012490A}"/>
                  </a:ext>
                </a:extLst>
              </p:cNvPr>
              <p:cNvCxnSpPr>
                <a:cxnSpLocks/>
              </p:cNvCxnSpPr>
              <p:nvPr/>
            </p:nvCxnSpPr>
            <p:spPr>
              <a:xfrm>
                <a:off x="14819823" y="1039844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1" name="Cloud 420">
                <a:extLst>
                  <a:ext uri="{FF2B5EF4-FFF2-40B4-BE49-F238E27FC236}">
                    <a16:creationId xmlns:a16="http://schemas.microsoft.com/office/drawing/2014/main" id="{4711EDCD-37C5-2C46-9FDE-106C87D1EF7E}"/>
                  </a:ext>
                </a:extLst>
              </p:cNvPr>
              <p:cNvSpPr/>
              <p:nvPr/>
            </p:nvSpPr>
            <p:spPr>
              <a:xfrm>
                <a:off x="12578923" y="8148136"/>
                <a:ext cx="1620926" cy="1177113"/>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GRCh38 assembly</a:t>
                </a:r>
              </a:p>
            </p:txBody>
          </p:sp>
          <p:cxnSp>
            <p:nvCxnSpPr>
              <p:cNvPr id="422" name="Elbow Connector 421">
                <a:extLst>
                  <a:ext uri="{FF2B5EF4-FFF2-40B4-BE49-F238E27FC236}">
                    <a16:creationId xmlns:a16="http://schemas.microsoft.com/office/drawing/2014/main" id="{A31BBAF9-AAAB-CC46-83C2-22B5CF0E38CB}"/>
                  </a:ext>
                </a:extLst>
              </p:cNvPr>
              <p:cNvCxnSpPr>
                <a:cxnSpLocks/>
              </p:cNvCxnSpPr>
              <p:nvPr/>
            </p:nvCxnSpPr>
            <p:spPr>
              <a:xfrm rot="16200000" flipH="1">
                <a:off x="14076691" y="9090220"/>
                <a:ext cx="1054766" cy="431497"/>
              </a:xfrm>
              <a:prstGeom prst="bentConnector3">
                <a:avLst>
                  <a:gd name="adj1" fmla="val -1790"/>
                </a:avLst>
              </a:prstGeom>
              <a:ln>
                <a:tailEnd type="triangle"/>
              </a:ln>
            </p:spPr>
            <p:style>
              <a:lnRef idx="3">
                <a:schemeClr val="dk1"/>
              </a:lnRef>
              <a:fillRef idx="0">
                <a:schemeClr val="dk1"/>
              </a:fillRef>
              <a:effectRef idx="2">
                <a:schemeClr val="dk1"/>
              </a:effectRef>
              <a:fontRef idx="minor">
                <a:schemeClr val="tx1"/>
              </a:fontRef>
            </p:style>
          </p:cxnSp>
        </p:grpSp>
        <p:grpSp>
          <p:nvGrpSpPr>
            <p:cNvPr id="354" name="Group 353">
              <a:extLst>
                <a:ext uri="{FF2B5EF4-FFF2-40B4-BE49-F238E27FC236}">
                  <a16:creationId xmlns:a16="http://schemas.microsoft.com/office/drawing/2014/main" id="{955E5645-3AB5-4F45-8E94-B912644ED9B6}"/>
                </a:ext>
              </a:extLst>
            </p:cNvPr>
            <p:cNvGrpSpPr/>
            <p:nvPr/>
          </p:nvGrpSpPr>
          <p:grpSpPr>
            <a:xfrm>
              <a:off x="12782778" y="13075712"/>
              <a:ext cx="4834135" cy="8946212"/>
              <a:chOff x="17944285" y="8007633"/>
              <a:chExt cx="6621832" cy="8302088"/>
            </a:xfrm>
            <a:solidFill>
              <a:srgbClr val="FFFFFF"/>
            </a:solidFill>
          </p:grpSpPr>
          <p:sp>
            <p:nvSpPr>
              <p:cNvPr id="355" name="Rectangle 354">
                <a:extLst>
                  <a:ext uri="{FF2B5EF4-FFF2-40B4-BE49-F238E27FC236}">
                    <a16:creationId xmlns:a16="http://schemas.microsoft.com/office/drawing/2014/main" id="{88710018-85C0-9F48-9B65-7C3DA6B5111E}"/>
                  </a:ext>
                </a:extLst>
              </p:cNvPr>
              <p:cNvSpPr/>
              <p:nvPr/>
            </p:nvSpPr>
            <p:spPr>
              <a:xfrm>
                <a:off x="17944286" y="8886223"/>
                <a:ext cx="6621831" cy="64487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AutoShape 8363">
                <a:extLst>
                  <a:ext uri="{FF2B5EF4-FFF2-40B4-BE49-F238E27FC236}">
                    <a16:creationId xmlns:a16="http://schemas.microsoft.com/office/drawing/2014/main" id="{40049F18-2291-A64C-817E-C73987C4ABF8}"/>
                  </a:ext>
                </a:extLst>
              </p:cNvPr>
              <p:cNvSpPr>
                <a:spLocks noChangeArrowheads="1"/>
              </p:cNvSpPr>
              <p:nvPr/>
            </p:nvSpPr>
            <p:spPr bwMode="auto">
              <a:xfrm>
                <a:off x="17944285" y="8007633"/>
                <a:ext cx="6621832"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357" name="AutoShape 8363">
                <a:extLst>
                  <a:ext uri="{FF2B5EF4-FFF2-40B4-BE49-F238E27FC236}">
                    <a16:creationId xmlns:a16="http://schemas.microsoft.com/office/drawing/2014/main" id="{A397A2E8-5C09-E349-BEBF-7EC79F21C4D3}"/>
                  </a:ext>
                </a:extLst>
              </p:cNvPr>
              <p:cNvSpPr>
                <a:spLocks noChangeArrowheads="1"/>
              </p:cNvSpPr>
              <p:nvPr/>
            </p:nvSpPr>
            <p:spPr bwMode="auto">
              <a:xfrm>
                <a:off x="17944286" y="14896027"/>
                <a:ext cx="6621831"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358" name="Group 357">
              <a:extLst>
                <a:ext uri="{FF2B5EF4-FFF2-40B4-BE49-F238E27FC236}">
                  <a16:creationId xmlns:a16="http://schemas.microsoft.com/office/drawing/2014/main" id="{13F5FF8F-FAFF-6E46-BFE1-B3FD8699F2AD}"/>
                </a:ext>
              </a:extLst>
            </p:cNvPr>
            <p:cNvGrpSpPr/>
            <p:nvPr/>
          </p:nvGrpSpPr>
          <p:grpSpPr>
            <a:xfrm>
              <a:off x="13283244" y="15895112"/>
              <a:ext cx="4023807" cy="1047407"/>
              <a:chOff x="13093096" y="14478000"/>
              <a:chExt cx="7248923" cy="762000"/>
            </a:xfrm>
          </p:grpSpPr>
          <p:cxnSp>
            <p:nvCxnSpPr>
              <p:cNvPr id="359" name="Straight Connector 358">
                <a:extLst>
                  <a:ext uri="{FF2B5EF4-FFF2-40B4-BE49-F238E27FC236}">
                    <a16:creationId xmlns:a16="http://schemas.microsoft.com/office/drawing/2014/main" id="{55034491-3EF8-6B4F-B2D5-09FDF399B7EA}"/>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0" name="Straight Connector 359">
                <a:extLst>
                  <a:ext uri="{FF2B5EF4-FFF2-40B4-BE49-F238E27FC236}">
                    <a16:creationId xmlns:a16="http://schemas.microsoft.com/office/drawing/2014/main" id="{02D8B743-D3D5-3E47-870D-24F3B0753271}"/>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61" name="Straight Connector 360">
                <a:extLst>
                  <a:ext uri="{FF2B5EF4-FFF2-40B4-BE49-F238E27FC236}">
                    <a16:creationId xmlns:a16="http://schemas.microsoft.com/office/drawing/2014/main" id="{3DB2BE33-E49F-DB4E-9982-08BCD9074524}"/>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2" name="Straight Connector 361">
                <a:extLst>
                  <a:ext uri="{FF2B5EF4-FFF2-40B4-BE49-F238E27FC236}">
                    <a16:creationId xmlns:a16="http://schemas.microsoft.com/office/drawing/2014/main" id="{EAC3659B-A263-3149-8DFA-84D5850C17C2}"/>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63" name="Straight Connector 362">
                <a:extLst>
                  <a:ext uri="{FF2B5EF4-FFF2-40B4-BE49-F238E27FC236}">
                    <a16:creationId xmlns:a16="http://schemas.microsoft.com/office/drawing/2014/main" id="{91D34014-1700-8040-BDF6-C88318F083C8}"/>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4" name="Straight Connector 363">
                <a:extLst>
                  <a:ext uri="{FF2B5EF4-FFF2-40B4-BE49-F238E27FC236}">
                    <a16:creationId xmlns:a16="http://schemas.microsoft.com/office/drawing/2014/main" id="{75C6CB33-A85E-1C4C-9BFD-0FEE49478266}"/>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65" name="Straight Connector 364">
                <a:extLst>
                  <a:ext uri="{FF2B5EF4-FFF2-40B4-BE49-F238E27FC236}">
                    <a16:creationId xmlns:a16="http://schemas.microsoft.com/office/drawing/2014/main" id="{FE05D47B-EE44-244D-9C97-BA198BA11024}"/>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66" name="Straight Connector 365">
                <a:extLst>
                  <a:ext uri="{FF2B5EF4-FFF2-40B4-BE49-F238E27FC236}">
                    <a16:creationId xmlns:a16="http://schemas.microsoft.com/office/drawing/2014/main" id="{E0B452C2-07C1-D649-A622-11DD6C41BFCB}"/>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67" name="Straight Connector 366">
                <a:extLst>
                  <a:ext uri="{FF2B5EF4-FFF2-40B4-BE49-F238E27FC236}">
                    <a16:creationId xmlns:a16="http://schemas.microsoft.com/office/drawing/2014/main" id="{3077C78C-C766-8C46-B1E9-31376BBA1BF4}"/>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68" name="Straight Connector 367">
                <a:extLst>
                  <a:ext uri="{FF2B5EF4-FFF2-40B4-BE49-F238E27FC236}">
                    <a16:creationId xmlns:a16="http://schemas.microsoft.com/office/drawing/2014/main" id="{4C97197C-EE3E-4243-8F09-F143CD0099FC}"/>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69" name="Straight Connector 368">
                <a:extLst>
                  <a:ext uri="{FF2B5EF4-FFF2-40B4-BE49-F238E27FC236}">
                    <a16:creationId xmlns:a16="http://schemas.microsoft.com/office/drawing/2014/main" id="{10741BF0-C950-E542-9C5C-F15EAC07A338}"/>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70" name="Straight Connector 369">
                <a:extLst>
                  <a:ext uri="{FF2B5EF4-FFF2-40B4-BE49-F238E27FC236}">
                    <a16:creationId xmlns:a16="http://schemas.microsoft.com/office/drawing/2014/main" id="{4EA7041B-2D98-B940-9A2F-8DA0248D4A07}"/>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71" name="Straight Connector 370">
                <a:extLst>
                  <a:ext uri="{FF2B5EF4-FFF2-40B4-BE49-F238E27FC236}">
                    <a16:creationId xmlns:a16="http://schemas.microsoft.com/office/drawing/2014/main" id="{95489EBA-45EB-2F45-A0DC-77DD4CDB76A6}"/>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72" name="Straight Connector 371">
                <a:extLst>
                  <a:ext uri="{FF2B5EF4-FFF2-40B4-BE49-F238E27FC236}">
                    <a16:creationId xmlns:a16="http://schemas.microsoft.com/office/drawing/2014/main" id="{3A9B6755-DBA8-5449-80D8-E7817595C438}"/>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73" name="Straight Connector 372">
                <a:extLst>
                  <a:ext uri="{FF2B5EF4-FFF2-40B4-BE49-F238E27FC236}">
                    <a16:creationId xmlns:a16="http://schemas.microsoft.com/office/drawing/2014/main" id="{CA851DBF-194D-3C43-8F9E-70C5AA0FDB8F}"/>
                  </a:ext>
                </a:extLst>
              </p:cNvPr>
              <p:cNvCxnSpPr>
                <a:cxnSpLocks/>
              </p:cNvCxnSpPr>
              <p:nvPr/>
            </p:nvCxnSpPr>
            <p:spPr>
              <a:xfrm>
                <a:off x="17462019" y="144978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4" name="Straight Connector 373">
                <a:extLst>
                  <a:ext uri="{FF2B5EF4-FFF2-40B4-BE49-F238E27FC236}">
                    <a16:creationId xmlns:a16="http://schemas.microsoft.com/office/drawing/2014/main" id="{B5E6F246-0227-F246-B257-C8C3E2A041BF}"/>
                  </a:ext>
                </a:extLst>
              </p:cNvPr>
              <p:cNvCxnSpPr>
                <a:cxnSpLocks/>
              </p:cNvCxnSpPr>
              <p:nvPr/>
            </p:nvCxnSpPr>
            <p:spPr>
              <a:xfrm>
                <a:off x="17462019" y="146502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75" name="Straight Connector 374">
                <a:extLst>
                  <a:ext uri="{FF2B5EF4-FFF2-40B4-BE49-F238E27FC236}">
                    <a16:creationId xmlns:a16="http://schemas.microsoft.com/office/drawing/2014/main" id="{8E478C6B-E5E3-0544-ACDD-E0CB46D4B6BE}"/>
                  </a:ext>
                </a:extLst>
              </p:cNvPr>
              <p:cNvCxnSpPr>
                <a:cxnSpLocks/>
              </p:cNvCxnSpPr>
              <p:nvPr/>
            </p:nvCxnSpPr>
            <p:spPr>
              <a:xfrm>
                <a:off x="17462019" y="148026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6" name="Straight Connector 375">
                <a:extLst>
                  <a:ext uri="{FF2B5EF4-FFF2-40B4-BE49-F238E27FC236}">
                    <a16:creationId xmlns:a16="http://schemas.microsoft.com/office/drawing/2014/main" id="{A9611763-E2AA-0742-BE67-9FD6C4FA75DE}"/>
                  </a:ext>
                </a:extLst>
              </p:cNvPr>
              <p:cNvCxnSpPr>
                <a:cxnSpLocks/>
              </p:cNvCxnSpPr>
              <p:nvPr/>
            </p:nvCxnSpPr>
            <p:spPr>
              <a:xfrm>
                <a:off x="17462019" y="149550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377" name="Group 376">
              <a:extLst>
                <a:ext uri="{FF2B5EF4-FFF2-40B4-BE49-F238E27FC236}">
                  <a16:creationId xmlns:a16="http://schemas.microsoft.com/office/drawing/2014/main" id="{0EB5FDAA-EF84-5342-9395-1152A8FA9654}"/>
                </a:ext>
              </a:extLst>
            </p:cNvPr>
            <p:cNvGrpSpPr/>
            <p:nvPr/>
          </p:nvGrpSpPr>
          <p:grpSpPr>
            <a:xfrm>
              <a:off x="13540024" y="17893308"/>
              <a:ext cx="3231845" cy="1202204"/>
              <a:chOff x="14020800" y="16915865"/>
              <a:chExt cx="5822196" cy="1057201"/>
            </a:xfrm>
          </p:grpSpPr>
          <p:cxnSp>
            <p:nvCxnSpPr>
              <p:cNvPr id="378" name="Straight Connector 377">
                <a:extLst>
                  <a:ext uri="{FF2B5EF4-FFF2-40B4-BE49-F238E27FC236}">
                    <a16:creationId xmlns:a16="http://schemas.microsoft.com/office/drawing/2014/main" id="{25F9E442-2A3A-1F40-8567-4BEC9B92522B}"/>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79" name="Straight Connector 378">
                <a:extLst>
                  <a:ext uri="{FF2B5EF4-FFF2-40B4-BE49-F238E27FC236}">
                    <a16:creationId xmlns:a16="http://schemas.microsoft.com/office/drawing/2014/main" id="{8DEB2718-D176-0640-B674-57152D8DBD82}"/>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nvGrpSpPr>
              <p:cNvPr id="380" name="Group 379">
                <a:extLst>
                  <a:ext uri="{FF2B5EF4-FFF2-40B4-BE49-F238E27FC236}">
                    <a16:creationId xmlns:a16="http://schemas.microsoft.com/office/drawing/2014/main" id="{AD21D6CB-C5C8-3244-B1DC-73BF442E406C}"/>
                  </a:ext>
                </a:extLst>
              </p:cNvPr>
              <p:cNvGrpSpPr/>
              <p:nvPr/>
            </p:nvGrpSpPr>
            <p:grpSpPr>
              <a:xfrm>
                <a:off x="14020800" y="16915865"/>
                <a:ext cx="3561514" cy="1057201"/>
                <a:chOff x="14020800" y="16915865"/>
                <a:chExt cx="3561514" cy="1057201"/>
              </a:xfrm>
            </p:grpSpPr>
            <p:cxnSp>
              <p:nvCxnSpPr>
                <p:cNvPr id="381" name="Straight Connector 380">
                  <a:extLst>
                    <a:ext uri="{FF2B5EF4-FFF2-40B4-BE49-F238E27FC236}">
                      <a16:creationId xmlns:a16="http://schemas.microsoft.com/office/drawing/2014/main" id="{566677D6-53B4-1A4E-A4D6-369146A78F75}"/>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382" name="Straight Connector 381">
                  <a:extLst>
                    <a:ext uri="{FF2B5EF4-FFF2-40B4-BE49-F238E27FC236}">
                      <a16:creationId xmlns:a16="http://schemas.microsoft.com/office/drawing/2014/main" id="{9BF49678-2F63-5944-8612-956F5F9EF4AE}"/>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83" name="Straight Connector 382">
                  <a:extLst>
                    <a:ext uri="{FF2B5EF4-FFF2-40B4-BE49-F238E27FC236}">
                      <a16:creationId xmlns:a16="http://schemas.microsoft.com/office/drawing/2014/main" id="{C81D1BD7-0777-6F45-8633-A9DC43A38E83}"/>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sp>
              <p:nvSpPr>
                <p:cNvPr id="384" name="Rectangle 383">
                  <a:extLst>
                    <a:ext uri="{FF2B5EF4-FFF2-40B4-BE49-F238E27FC236}">
                      <a16:creationId xmlns:a16="http://schemas.microsoft.com/office/drawing/2014/main" id="{605551CE-746C-6045-A736-841964A8EFD5}"/>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7C8D4785-9957-514A-B78E-3B5A3862C0D7}"/>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01902E0B-6168-014F-8B42-2FEEF24459D8}"/>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7" name="Straight Connector 386">
                  <a:extLst>
                    <a:ext uri="{FF2B5EF4-FFF2-40B4-BE49-F238E27FC236}">
                      <a16:creationId xmlns:a16="http://schemas.microsoft.com/office/drawing/2014/main" id="{16C630B0-855F-444F-AA66-7845C252135E}"/>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388" name="Straight Connector 387">
                  <a:extLst>
                    <a:ext uri="{FF2B5EF4-FFF2-40B4-BE49-F238E27FC236}">
                      <a16:creationId xmlns:a16="http://schemas.microsoft.com/office/drawing/2014/main" id="{DAE9453C-79A1-FA47-9858-C32308640F68}"/>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89" name="Straight Connector 388">
                  <a:extLst>
                    <a:ext uri="{FF2B5EF4-FFF2-40B4-BE49-F238E27FC236}">
                      <a16:creationId xmlns:a16="http://schemas.microsoft.com/office/drawing/2014/main" id="{01803F96-02F7-9C45-9B2C-55A424123AF0}"/>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390" name="Rectangle 389">
                  <a:extLst>
                    <a:ext uri="{FF2B5EF4-FFF2-40B4-BE49-F238E27FC236}">
                      <a16:creationId xmlns:a16="http://schemas.microsoft.com/office/drawing/2014/main" id="{0E0C6CDD-D4D6-0748-9D00-720026C6491D}"/>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045F832E-A90C-3D48-85A6-6F3064337CDB}"/>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F87229A9-988D-8D41-A54B-80E37D60C2DA}"/>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3" name="Group 392">
              <a:extLst>
                <a:ext uri="{FF2B5EF4-FFF2-40B4-BE49-F238E27FC236}">
                  <a16:creationId xmlns:a16="http://schemas.microsoft.com/office/drawing/2014/main" id="{F1C2580A-DD82-A544-BB6B-107633E3A2FE}"/>
                </a:ext>
              </a:extLst>
            </p:cNvPr>
            <p:cNvGrpSpPr/>
            <p:nvPr/>
          </p:nvGrpSpPr>
          <p:grpSpPr>
            <a:xfrm>
              <a:off x="13488348" y="20619512"/>
              <a:ext cx="3231845" cy="159347"/>
              <a:chOff x="14013818" y="19812000"/>
              <a:chExt cx="5822196" cy="685800"/>
            </a:xfrm>
          </p:grpSpPr>
          <p:cxnSp>
            <p:nvCxnSpPr>
              <p:cNvPr id="394" name="Straight Connector 393">
                <a:extLst>
                  <a:ext uri="{FF2B5EF4-FFF2-40B4-BE49-F238E27FC236}">
                    <a16:creationId xmlns:a16="http://schemas.microsoft.com/office/drawing/2014/main" id="{9B86064E-7265-284C-BEB1-D73B668C724A}"/>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395" name="Straight Connector 394">
                <a:extLst>
                  <a:ext uri="{FF2B5EF4-FFF2-40B4-BE49-F238E27FC236}">
                    <a16:creationId xmlns:a16="http://schemas.microsoft.com/office/drawing/2014/main" id="{04685C9E-4094-7041-8659-456CD07B01A1}"/>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96" name="Straight Connector 395">
                <a:extLst>
                  <a:ext uri="{FF2B5EF4-FFF2-40B4-BE49-F238E27FC236}">
                    <a16:creationId xmlns:a16="http://schemas.microsoft.com/office/drawing/2014/main" id="{84670B73-3397-8748-9560-0A6079F5BA56}"/>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97" name="Straight Connector 396">
                <a:extLst>
                  <a:ext uri="{FF2B5EF4-FFF2-40B4-BE49-F238E27FC236}">
                    <a16:creationId xmlns:a16="http://schemas.microsoft.com/office/drawing/2014/main" id="{96023ADC-E822-0441-BCCC-F4B334A27939}"/>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98" name="Straight Connector 397">
                <a:extLst>
                  <a:ext uri="{FF2B5EF4-FFF2-40B4-BE49-F238E27FC236}">
                    <a16:creationId xmlns:a16="http://schemas.microsoft.com/office/drawing/2014/main" id="{62115DEC-B9E1-6C4A-A582-8426A181E7C7}"/>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399" name="Straight Connector 398">
                <a:extLst>
                  <a:ext uri="{FF2B5EF4-FFF2-40B4-BE49-F238E27FC236}">
                    <a16:creationId xmlns:a16="http://schemas.microsoft.com/office/drawing/2014/main" id="{0DA405E9-B426-854C-A4D3-EE8BF2AC98D8}"/>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400" name="Straight Connector 399">
                <a:extLst>
                  <a:ext uri="{FF2B5EF4-FFF2-40B4-BE49-F238E27FC236}">
                    <a16:creationId xmlns:a16="http://schemas.microsoft.com/office/drawing/2014/main" id="{5C7E60FB-B23B-1E40-8D08-AC7B2213C28D}"/>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01" name="Straight Connector 400">
                <a:extLst>
                  <a:ext uri="{FF2B5EF4-FFF2-40B4-BE49-F238E27FC236}">
                    <a16:creationId xmlns:a16="http://schemas.microsoft.com/office/drawing/2014/main" id="{BAFD47E7-E370-CA41-A57E-601DB996829E}"/>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sp>
          <p:nvSpPr>
            <p:cNvPr id="423" name="AutoShape 8363">
              <a:extLst>
                <a:ext uri="{FF2B5EF4-FFF2-40B4-BE49-F238E27FC236}">
                  <a16:creationId xmlns:a16="http://schemas.microsoft.com/office/drawing/2014/main" id="{95727055-DB18-A346-8DC8-5CA259136064}"/>
                </a:ext>
              </a:extLst>
            </p:cNvPr>
            <p:cNvSpPr>
              <a:spLocks noChangeArrowheads="1"/>
            </p:cNvSpPr>
            <p:nvPr/>
          </p:nvSpPr>
          <p:spPr bwMode="auto">
            <a:xfrm>
              <a:off x="13030200" y="14523512"/>
              <a:ext cx="4332711"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extract full-length haplotypes</a:t>
              </a:r>
            </a:p>
          </p:txBody>
        </p:sp>
        <p:sp>
          <p:nvSpPr>
            <p:cNvPr id="424" name="AutoShape 8363">
              <a:extLst>
                <a:ext uri="{FF2B5EF4-FFF2-40B4-BE49-F238E27FC236}">
                  <a16:creationId xmlns:a16="http://schemas.microsoft.com/office/drawing/2014/main" id="{B6E0D3E8-C6DB-6347-8935-F0705494D8A0}"/>
                </a:ext>
              </a:extLst>
            </p:cNvPr>
            <p:cNvSpPr>
              <a:spLocks noChangeArrowheads="1"/>
            </p:cNvSpPr>
            <p:nvPr/>
          </p:nvSpPr>
          <p:spPr bwMode="auto">
            <a:xfrm>
              <a:off x="13030200" y="13489351"/>
              <a:ext cx="4332711"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get results for all genes</a:t>
              </a:r>
            </a:p>
          </p:txBody>
        </p:sp>
        <p:cxnSp>
          <p:nvCxnSpPr>
            <p:cNvPr id="425" name="Straight Arrow Connector 424">
              <a:extLst>
                <a:ext uri="{FF2B5EF4-FFF2-40B4-BE49-F238E27FC236}">
                  <a16:creationId xmlns:a16="http://schemas.microsoft.com/office/drawing/2014/main" id="{DCA1EDB6-4871-C144-BFC8-FD1DBFD4F4C2}"/>
                </a:ext>
              </a:extLst>
            </p:cNvPr>
            <p:cNvCxnSpPr>
              <a:cxnSpLocks/>
            </p:cNvCxnSpPr>
            <p:nvPr/>
          </p:nvCxnSpPr>
          <p:spPr>
            <a:xfrm flipH="1">
              <a:off x="15128957" y="14141129"/>
              <a:ext cx="0" cy="36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8" name="Straight Arrow Connector 427">
              <a:extLst>
                <a:ext uri="{FF2B5EF4-FFF2-40B4-BE49-F238E27FC236}">
                  <a16:creationId xmlns:a16="http://schemas.microsoft.com/office/drawing/2014/main" id="{93ADA2F5-1DD2-0447-B5BE-6B2C81389046}"/>
                </a:ext>
              </a:extLst>
            </p:cNvPr>
            <p:cNvCxnSpPr>
              <a:cxnSpLocks/>
            </p:cNvCxnSpPr>
            <p:nvPr/>
          </p:nvCxnSpPr>
          <p:spPr>
            <a:xfrm>
              <a:off x="15128957" y="15202712"/>
              <a:ext cx="0" cy="54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9" name="Straight Arrow Connector 428">
              <a:extLst>
                <a:ext uri="{FF2B5EF4-FFF2-40B4-BE49-F238E27FC236}">
                  <a16:creationId xmlns:a16="http://schemas.microsoft.com/office/drawing/2014/main" id="{B4427FF8-A9B2-624F-8E36-8707DADF67B3}"/>
                </a:ext>
              </a:extLst>
            </p:cNvPr>
            <p:cNvCxnSpPr>
              <a:cxnSpLocks/>
            </p:cNvCxnSpPr>
            <p:nvPr/>
          </p:nvCxnSpPr>
          <p:spPr>
            <a:xfrm>
              <a:off x="15128957" y="17100267"/>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1" name="Straight Arrow Connector 430">
              <a:extLst>
                <a:ext uri="{FF2B5EF4-FFF2-40B4-BE49-F238E27FC236}">
                  <a16:creationId xmlns:a16="http://schemas.microsoft.com/office/drawing/2014/main" id="{C838C7E5-5349-1645-B36D-579196ADA24C}"/>
                </a:ext>
              </a:extLst>
            </p:cNvPr>
            <p:cNvCxnSpPr>
              <a:cxnSpLocks/>
            </p:cNvCxnSpPr>
            <p:nvPr/>
          </p:nvCxnSpPr>
          <p:spPr>
            <a:xfrm>
              <a:off x="15128957" y="19233867"/>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2" name="AutoShape 8363">
              <a:extLst>
                <a:ext uri="{FF2B5EF4-FFF2-40B4-BE49-F238E27FC236}">
                  <a16:creationId xmlns:a16="http://schemas.microsoft.com/office/drawing/2014/main" id="{468CDA87-8675-3442-A336-749B43AAD2D8}"/>
                </a:ext>
              </a:extLst>
            </p:cNvPr>
            <p:cNvSpPr>
              <a:spLocks noChangeArrowheads="1"/>
            </p:cNvSpPr>
            <p:nvPr/>
          </p:nvSpPr>
          <p:spPr bwMode="auto">
            <a:xfrm>
              <a:off x="13052106" y="19926009"/>
              <a:ext cx="422826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consensus sequences</a:t>
              </a:r>
            </a:p>
          </p:txBody>
        </p:sp>
        <p:cxnSp>
          <p:nvCxnSpPr>
            <p:cNvPr id="433" name="Elbow Connector 432">
              <a:extLst>
                <a:ext uri="{FF2B5EF4-FFF2-40B4-BE49-F238E27FC236}">
                  <a16:creationId xmlns:a16="http://schemas.microsoft.com/office/drawing/2014/main" id="{D8883087-49EF-9144-B3C4-7013C02C9B9F}"/>
                </a:ext>
              </a:extLst>
            </p:cNvPr>
            <p:cNvCxnSpPr>
              <a:cxnSpLocks/>
            </p:cNvCxnSpPr>
            <p:nvPr/>
          </p:nvCxnSpPr>
          <p:spPr>
            <a:xfrm flipH="1" flipV="1">
              <a:off x="17644200" y="13761512"/>
              <a:ext cx="720000" cy="8971200"/>
            </a:xfrm>
            <a:prstGeom prst="bentConnector3">
              <a:avLst>
                <a:gd name="adj1" fmla="val 61444"/>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521" name="Straight Connector 520">
              <a:extLst>
                <a:ext uri="{FF2B5EF4-FFF2-40B4-BE49-F238E27FC236}">
                  <a16:creationId xmlns:a16="http://schemas.microsoft.com/office/drawing/2014/main" id="{1C9573A3-B887-5C49-A8CB-CBCCD92FD043}"/>
                </a:ext>
              </a:extLst>
            </p:cNvPr>
            <p:cNvCxnSpPr/>
            <p:nvPr/>
          </p:nvCxnSpPr>
          <p:spPr>
            <a:xfrm>
              <a:off x="18211800" y="22732448"/>
              <a:ext cx="2951579" cy="0"/>
            </a:xfrm>
            <a:prstGeom prst="line">
              <a:avLst/>
            </a:prstGeom>
            <a:effectLst/>
          </p:spPr>
          <p:style>
            <a:lnRef idx="3">
              <a:schemeClr val="dk1"/>
            </a:lnRef>
            <a:fillRef idx="0">
              <a:schemeClr val="dk1"/>
            </a:fillRef>
            <a:effectRef idx="2">
              <a:schemeClr val="dk1"/>
            </a:effectRef>
            <a:fontRef idx="minor">
              <a:schemeClr val="tx1"/>
            </a:fontRef>
          </p:style>
        </p:cxnSp>
        <p:sp>
          <p:nvSpPr>
            <p:cNvPr id="443" name="AutoShape 8363">
              <a:extLst>
                <a:ext uri="{FF2B5EF4-FFF2-40B4-BE49-F238E27FC236}">
                  <a16:creationId xmlns:a16="http://schemas.microsoft.com/office/drawing/2014/main" id="{12CABF1B-9DBF-F14B-80C9-16F395EC65A6}"/>
                </a:ext>
              </a:extLst>
            </p:cNvPr>
            <p:cNvSpPr>
              <a:spLocks noChangeArrowheads="1"/>
            </p:cNvSpPr>
            <p:nvPr/>
          </p:nvSpPr>
          <p:spPr bwMode="auto">
            <a:xfrm>
              <a:off x="14713585" y="17073915"/>
              <a:ext cx="232888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400" dirty="0">
                  <a:latin typeface="+mj-lt"/>
                </a:rPr>
                <a:t>overlaps</a:t>
              </a:r>
            </a:p>
          </p:txBody>
        </p:sp>
        <p:sp>
          <p:nvSpPr>
            <p:cNvPr id="444" name="AutoShape 8363">
              <a:extLst>
                <a:ext uri="{FF2B5EF4-FFF2-40B4-BE49-F238E27FC236}">
                  <a16:creationId xmlns:a16="http://schemas.microsoft.com/office/drawing/2014/main" id="{AB0B1E6D-DFB5-164A-A20B-B2D8E5BB2A68}"/>
                </a:ext>
              </a:extLst>
            </p:cNvPr>
            <p:cNvSpPr>
              <a:spLocks noChangeArrowheads="1"/>
            </p:cNvSpPr>
            <p:nvPr/>
          </p:nvSpPr>
          <p:spPr bwMode="auto">
            <a:xfrm>
              <a:off x="14739920" y="19225703"/>
              <a:ext cx="232888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400" dirty="0">
                  <a:latin typeface="+mj-lt"/>
                </a:rPr>
                <a:t>combine</a:t>
              </a:r>
            </a:p>
          </p:txBody>
        </p:sp>
        <p:pic>
          <p:nvPicPr>
            <p:cNvPr id="530" name="Picture 529">
              <a:extLst>
                <a:ext uri="{FF2B5EF4-FFF2-40B4-BE49-F238E27FC236}">
                  <a16:creationId xmlns:a16="http://schemas.microsoft.com/office/drawing/2014/main" id="{835C8949-C152-124A-9A38-E1CE03A404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18030" y="11704112"/>
              <a:ext cx="4459000" cy="387381"/>
            </a:xfrm>
            <a:prstGeom prst="rect">
              <a:avLst/>
            </a:prstGeom>
          </p:spPr>
        </p:pic>
        <p:pic>
          <p:nvPicPr>
            <p:cNvPr id="452" name="Picture 451">
              <a:extLst>
                <a:ext uri="{FF2B5EF4-FFF2-40B4-BE49-F238E27FC236}">
                  <a16:creationId xmlns:a16="http://schemas.microsoft.com/office/drawing/2014/main" id="{15F4D1FB-062B-D24D-98B1-14DB494C2A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18030" y="21229112"/>
              <a:ext cx="4459000" cy="387381"/>
            </a:xfrm>
            <a:prstGeom prst="rect">
              <a:avLst/>
            </a:prstGeom>
          </p:spPr>
        </p:pic>
        <p:cxnSp>
          <p:nvCxnSpPr>
            <p:cNvPr id="533" name="Straight Connector 532">
              <a:extLst>
                <a:ext uri="{FF2B5EF4-FFF2-40B4-BE49-F238E27FC236}">
                  <a16:creationId xmlns:a16="http://schemas.microsoft.com/office/drawing/2014/main" id="{15693744-75A6-8848-8FE7-B83A96384063}"/>
                </a:ext>
              </a:extLst>
            </p:cNvPr>
            <p:cNvCxnSpPr>
              <a:cxnSpLocks/>
            </p:cNvCxnSpPr>
            <p:nvPr/>
          </p:nvCxnSpPr>
          <p:spPr>
            <a:xfrm>
              <a:off x="13495320" y="20796565"/>
              <a:ext cx="2328697" cy="435595"/>
            </a:xfrm>
            <a:prstGeom prst="line">
              <a:avLst/>
            </a:prstGeom>
          </p:spPr>
          <p:style>
            <a:lnRef idx="1">
              <a:schemeClr val="dk1"/>
            </a:lnRef>
            <a:fillRef idx="0">
              <a:schemeClr val="dk1"/>
            </a:fillRef>
            <a:effectRef idx="0">
              <a:schemeClr val="dk1"/>
            </a:effectRef>
            <a:fontRef idx="minor">
              <a:schemeClr val="tx1"/>
            </a:fontRef>
          </p:style>
        </p:cxnSp>
        <p:cxnSp>
          <p:nvCxnSpPr>
            <p:cNvPr id="535" name="Straight Connector 534">
              <a:extLst>
                <a:ext uri="{FF2B5EF4-FFF2-40B4-BE49-F238E27FC236}">
                  <a16:creationId xmlns:a16="http://schemas.microsoft.com/office/drawing/2014/main" id="{6E699B50-18DE-FD4F-A1D6-1F617913AB6E}"/>
                </a:ext>
              </a:extLst>
            </p:cNvPr>
            <p:cNvCxnSpPr>
              <a:cxnSpLocks/>
            </p:cNvCxnSpPr>
            <p:nvPr/>
          </p:nvCxnSpPr>
          <p:spPr>
            <a:xfrm flipH="1">
              <a:off x="16160809" y="20794544"/>
              <a:ext cx="552412" cy="437616"/>
            </a:xfrm>
            <a:prstGeom prst="line">
              <a:avLst/>
            </a:prstGeom>
          </p:spPr>
          <p:style>
            <a:lnRef idx="1">
              <a:schemeClr val="dk1"/>
            </a:lnRef>
            <a:fillRef idx="0">
              <a:schemeClr val="dk1"/>
            </a:fillRef>
            <a:effectRef idx="0">
              <a:schemeClr val="dk1"/>
            </a:effectRef>
            <a:fontRef idx="minor">
              <a:schemeClr val="tx1"/>
            </a:fontRef>
          </p:style>
        </p:cxnSp>
        <p:sp>
          <p:nvSpPr>
            <p:cNvPr id="545" name="TextBox 544">
              <a:extLst>
                <a:ext uri="{FF2B5EF4-FFF2-40B4-BE49-F238E27FC236}">
                  <a16:creationId xmlns:a16="http://schemas.microsoft.com/office/drawing/2014/main" id="{1D1B9A6A-795B-2942-8244-1B9D0E875B46}"/>
                </a:ext>
              </a:extLst>
            </p:cNvPr>
            <p:cNvSpPr txBox="1"/>
            <p:nvPr/>
          </p:nvSpPr>
          <p:spPr>
            <a:xfrm>
              <a:off x="25725389" y="8001000"/>
              <a:ext cx="5387405" cy="16250603"/>
            </a:xfrm>
            <a:prstGeom prst="rect">
              <a:avLst/>
            </a:prstGeom>
            <a:noFill/>
          </p:spPr>
          <p:txBody>
            <a:bodyPr wrap="square" rtlCol="0">
              <a:spAutoFit/>
            </a:bodyPr>
            <a:lstStyle/>
            <a:p>
              <a:r>
                <a:rPr lang="en-US" sz="3500" b="1" dirty="0"/>
                <a:t>1. Select genes</a:t>
              </a:r>
            </a:p>
            <a:p>
              <a:pPr marL="336550" indent="-336550">
                <a:buFont typeface="Arial" panose="020B0604020202020204" pitchFamily="34" charset="0"/>
                <a:buChar char="•"/>
              </a:pPr>
              <a:r>
                <a:rPr lang="en-US" sz="3500" dirty="0"/>
                <a:t>Download locations of genes on chromosome 1</a:t>
              </a:r>
            </a:p>
            <a:p>
              <a:pPr marL="336550" indent="-336550">
                <a:buFont typeface="Arial" panose="020B0604020202020204" pitchFamily="34" charset="0"/>
                <a:buChar char="•"/>
              </a:pPr>
              <a:r>
                <a:rPr lang="en-US" sz="3500" dirty="0"/>
                <a:t>Analyze </a:t>
              </a:r>
              <a:r>
                <a:rPr lang="en-US" sz="3500" i="1" dirty="0"/>
                <a:t>SLC25A44</a:t>
              </a:r>
              <a:r>
                <a:rPr lang="en-US" sz="3500" dirty="0"/>
                <a:t> to </a:t>
              </a:r>
              <a:r>
                <a:rPr lang="en-US" sz="3500" i="1" dirty="0"/>
                <a:t>PCP4L1</a:t>
              </a:r>
              <a:r>
                <a:rPr lang="en-US" sz="3500" dirty="0"/>
                <a:t> = 100 genes = 156,177,747:161,303,593 = 5,125,846 nt (2% </a:t>
              </a:r>
              <a:r>
                <a:rPr lang="en-US" sz="3500" dirty="0" err="1"/>
                <a:t>chr</a:t>
              </a:r>
              <a:r>
                <a:rPr lang="en-US" sz="3500" dirty="0"/>
                <a:t> 1)</a:t>
              </a:r>
            </a:p>
            <a:p>
              <a:pPr marL="336550" indent="-336550">
                <a:buFont typeface="Arial" panose="020B0604020202020204" pitchFamily="34" charset="0"/>
                <a:buChar char="•"/>
              </a:pPr>
              <a:r>
                <a:rPr lang="en-US" sz="1500" dirty="0">
                  <a:solidFill>
                    <a:srgbClr val="DADDEF"/>
                  </a:solidFill>
                </a:rPr>
                <a:t>.</a:t>
              </a:r>
            </a:p>
            <a:p>
              <a:pPr marL="336550" indent="-336550"/>
              <a:r>
                <a:rPr lang="en-US" sz="3500" b="1" dirty="0"/>
                <a:t>2. Compute long-range </a:t>
              </a:r>
              <a:br>
                <a:rPr lang="en-US" sz="3500" b="1" dirty="0"/>
              </a:br>
              <a:r>
                <a:rPr lang="en-US" sz="3500" b="1" dirty="0"/>
                <a:t>     haplotypes for genes</a:t>
              </a:r>
            </a:p>
            <a:p>
              <a:pPr marL="336550" indent="-336550">
                <a:buFont typeface="Arial" panose="020B0604020202020204" pitchFamily="34" charset="0"/>
                <a:buChar char="•"/>
              </a:pPr>
              <a:r>
                <a:rPr lang="en-US" sz="3500" dirty="0"/>
                <a:t>Select region between end of previous gene and start of next gene</a:t>
              </a:r>
            </a:p>
            <a:p>
              <a:pPr marL="336550" indent="-336550">
                <a:buFont typeface="Arial" panose="020B0604020202020204" pitchFamily="34" charset="0"/>
                <a:buChar char="•"/>
              </a:pPr>
              <a:r>
                <a:rPr lang="en-US" sz="3500" dirty="0"/>
                <a:t>Haplotypes are regions with complete homozygosity or a single heterozygous SNV</a:t>
              </a:r>
            </a:p>
            <a:p>
              <a:pPr marL="336550" indent="-336550">
                <a:buFont typeface="Arial" panose="020B0604020202020204" pitchFamily="34" charset="0"/>
                <a:buChar char="•"/>
              </a:pPr>
              <a:r>
                <a:rPr lang="en-US" sz="1500" dirty="0">
                  <a:solidFill>
                    <a:srgbClr val="DADDEF"/>
                  </a:solidFill>
                </a:rPr>
                <a:t>.</a:t>
              </a:r>
            </a:p>
            <a:p>
              <a:pPr marL="336550" indent="-336550"/>
              <a:r>
                <a:rPr lang="en-US" sz="3500" b="1" dirty="0"/>
                <a:t>3. Combine full-length </a:t>
              </a:r>
              <a:br>
                <a:rPr lang="en-US" sz="3500" b="1" dirty="0"/>
              </a:br>
              <a:r>
                <a:rPr lang="en-US" sz="3500" b="1" dirty="0"/>
                <a:t>     haplotypes </a:t>
              </a:r>
            </a:p>
            <a:p>
              <a:pPr marL="336550" indent="-336550">
                <a:buFont typeface="Arial" panose="020B0604020202020204" pitchFamily="34" charset="0"/>
                <a:buChar char="•"/>
              </a:pPr>
              <a:r>
                <a:rPr lang="en-US" sz="3500" dirty="0"/>
                <a:t>Extract full-length haplotypes for each gene</a:t>
              </a:r>
            </a:p>
            <a:p>
              <a:pPr marL="336550" indent="-336550">
                <a:buFont typeface="Arial" panose="020B0604020202020204" pitchFamily="34" charset="0"/>
                <a:buChar char="•"/>
              </a:pPr>
              <a:r>
                <a:rPr lang="en-US" sz="3500" dirty="0"/>
                <a:t>If two haplotypes have 100% sequence identity in overlapping region, combine them</a:t>
              </a:r>
            </a:p>
            <a:p>
              <a:pPr marL="336550" indent="-336550">
                <a:buFont typeface="Arial" panose="020B0604020202020204" pitchFamily="34" charset="0"/>
                <a:buChar char="•"/>
              </a:pPr>
              <a:r>
                <a:rPr lang="en-US" sz="3500" dirty="0"/>
                <a:t>Keep extending consensus sequence  until the last gene is reached</a:t>
              </a:r>
              <a:endParaRPr lang="en-US" sz="3500" u="sng" dirty="0"/>
            </a:p>
            <a:p>
              <a:endParaRPr lang="en-US" sz="3500" dirty="0"/>
            </a:p>
          </p:txBody>
        </p:sp>
        <p:pic>
          <p:nvPicPr>
            <p:cNvPr id="6" name="Picture 5">
              <a:extLst>
                <a:ext uri="{FF2B5EF4-FFF2-40B4-BE49-F238E27FC236}">
                  <a16:creationId xmlns:a16="http://schemas.microsoft.com/office/drawing/2014/main" id="{4397D98D-14D6-144B-A05E-6179D0CF4AFC}"/>
                </a:ext>
              </a:extLst>
            </p:cNvPr>
            <p:cNvPicPr>
              <a:picLocks noChangeAspect="1"/>
            </p:cNvPicPr>
            <p:nvPr/>
          </p:nvPicPr>
          <p:blipFill>
            <a:blip r:embed="rId7"/>
            <a:stretch>
              <a:fillRect/>
            </a:stretch>
          </p:blipFill>
          <p:spPr>
            <a:xfrm>
              <a:off x="18398662" y="10261490"/>
              <a:ext cx="6294640" cy="3606910"/>
            </a:xfrm>
            <a:prstGeom prst="rect">
              <a:avLst/>
            </a:prstGeom>
          </p:spPr>
        </p:pic>
      </p:grpSp>
      <p:sp>
        <p:nvSpPr>
          <p:cNvPr id="1035" name="TextBox 1034"/>
          <p:cNvSpPr txBox="1"/>
          <p:nvPr/>
        </p:nvSpPr>
        <p:spPr>
          <a:xfrm>
            <a:off x="31835626" y="24165151"/>
            <a:ext cx="6035771" cy="7448193"/>
          </a:xfrm>
          <a:prstGeom prst="rect">
            <a:avLst/>
          </a:prstGeom>
          <a:noFill/>
        </p:spPr>
        <p:txBody>
          <a:bodyPr wrap="square" rtlCol="0">
            <a:spAutoFit/>
          </a:bodyPr>
          <a:lstStyle/>
          <a:p>
            <a:pPr algn="just" defTabSz="3374305">
              <a:buSzPct val="75000"/>
              <a:defRPr/>
            </a:pPr>
            <a:r>
              <a:rPr lang="en-US" sz="3200" baseline="30000" dirty="0">
                <a:latin typeface="+mj-lt"/>
              </a:rPr>
              <a:t>1</a:t>
            </a:r>
            <a:r>
              <a:rPr lang="en-US" sz="3200" dirty="0"/>
              <a:t>1000 Genomes Project Consort. et al. (2015). A global reference for human genetic variation. </a:t>
            </a:r>
            <a:r>
              <a:rPr lang="en-US" sz="3200" i="1" dirty="0"/>
              <a:t>Nature, 526(7571), 68-74 </a:t>
            </a:r>
          </a:p>
          <a:p>
            <a:pPr algn="just" defTabSz="3374305">
              <a:buSzPct val="75000"/>
              <a:defRPr/>
            </a:pPr>
            <a:endParaRPr lang="en-US" sz="1500" dirty="0">
              <a:solidFill>
                <a:schemeClr val="bg1"/>
              </a:solidFill>
              <a:latin typeface="+mj-lt"/>
            </a:endParaRPr>
          </a:p>
          <a:p>
            <a:pPr algn="just" defTabSz="3374305">
              <a:buSzPct val="75000"/>
              <a:defRPr/>
            </a:pPr>
            <a:r>
              <a:rPr lang="en-US" sz="3200" baseline="30000" dirty="0">
                <a:latin typeface="+mj-lt"/>
              </a:rPr>
              <a:t>2</a:t>
            </a:r>
            <a:r>
              <a:rPr lang="en-US" sz="3200" dirty="0">
                <a:latin typeface="+mj-lt"/>
              </a:rPr>
              <a:t>Srivastava K, Fratzscher AS, Lan B, Flegel WA. (2021). Cataloguing experimentally confirmed 80.7 kb-long </a:t>
            </a:r>
            <a:r>
              <a:rPr lang="en-US" sz="3200" i="1" dirty="0">
                <a:latin typeface="+mj-lt"/>
              </a:rPr>
              <a:t>ACKR1 </a:t>
            </a:r>
            <a:r>
              <a:rPr lang="en-US" sz="3200" dirty="0">
                <a:latin typeface="+mj-lt"/>
              </a:rPr>
              <a:t>haplotypes from the 1000 Genomes Project database. </a:t>
            </a:r>
            <a:r>
              <a:rPr lang="en-US" sz="3200" i="1" dirty="0">
                <a:latin typeface="+mj-lt"/>
              </a:rPr>
              <a:t>BMC Bioinformatics, 22(1), 273.</a:t>
            </a:r>
          </a:p>
          <a:p>
            <a:pPr algn="just" defTabSz="3374305">
              <a:buSzPct val="75000"/>
              <a:defRPr/>
            </a:pPr>
            <a:r>
              <a:rPr lang="en-US" sz="1500" i="1" dirty="0">
                <a:solidFill>
                  <a:schemeClr val="bg1"/>
                </a:solidFill>
                <a:latin typeface="+mj-lt"/>
              </a:rPr>
              <a:t>.</a:t>
            </a:r>
            <a:br>
              <a:rPr lang="en-US" sz="3200" i="1" dirty="0">
                <a:latin typeface="+mj-lt"/>
              </a:rPr>
            </a:br>
            <a:r>
              <a:rPr lang="en-US" sz="3200" i="1" baseline="30000" dirty="0">
                <a:latin typeface="+mj-lt"/>
              </a:rPr>
              <a:t>3</a:t>
            </a:r>
            <a:r>
              <a:rPr lang="en-CA" sz="3200" dirty="0" err="1"/>
              <a:t>Hindorff</a:t>
            </a:r>
            <a:r>
              <a:rPr lang="en-CA" sz="3200" dirty="0"/>
              <a:t> L, Bonham V, Brody L, et al. (2018). Prioritizing diversity in human genomics research. </a:t>
            </a:r>
            <a:r>
              <a:rPr lang="en-CA" sz="3200" i="1" dirty="0"/>
              <a:t>Nature Reviews. Genetics, 19(3), 175-185</a:t>
            </a:r>
            <a:endParaRPr lang="en-CA" sz="3200" dirty="0"/>
          </a:p>
        </p:txBody>
      </p:sp>
      <p:pic>
        <p:nvPicPr>
          <p:cNvPr id="5" name="Picture 8" descr="H:\NIH CC DTM\DTM logos\DTMlogoVerlaufLarg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t="8322"/>
          <a:stretch/>
        </p:blipFill>
        <p:spPr bwMode="auto">
          <a:xfrm>
            <a:off x="6705600" y="3026629"/>
            <a:ext cx="2086226" cy="2002571"/>
          </a:xfrm>
          <a:prstGeom prst="rect">
            <a:avLst/>
          </a:prstGeom>
          <a:noFill/>
          <a:ln w="9525">
            <a:noFill/>
            <a:miter lim="800000"/>
            <a:headEnd/>
            <a:tailEnd/>
          </a:ln>
        </p:spPr>
      </p:pic>
      <p:sp>
        <p:nvSpPr>
          <p:cNvPr id="14" name="Text Box 8364"/>
          <p:cNvSpPr txBox="1">
            <a:spLocks noChangeArrowheads="1"/>
          </p:cNvSpPr>
          <p:nvPr/>
        </p:nvSpPr>
        <p:spPr bwMode="auto">
          <a:xfrm>
            <a:off x="340495" y="6979712"/>
            <a:ext cx="11325684" cy="3441013"/>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dirty="0">
                <a:cs typeface="Arial" panose="020B0604020202020204" pitchFamily="34" charset="0"/>
              </a:rPr>
              <a:t>Identify conserved haplotype sequences across 26 different populations from the 1000 Genomes Project for 100  genes on the long arm of chromosome 1</a:t>
            </a:r>
          </a:p>
          <a:p>
            <a:pPr marL="571500" indent="-571500" algn="just">
              <a:buSzPct val="100000"/>
              <a:buFont typeface="Arial" panose="020B0604020202020204" pitchFamily="34" charset="0"/>
              <a:buChar char="•"/>
            </a:pPr>
            <a:r>
              <a:rPr lang="en-US" sz="3500" dirty="0">
                <a:cs typeface="Arial" panose="020B0604020202020204" pitchFamily="34" charset="0"/>
              </a:rPr>
              <a:t>Construct consensus sequences from overlapping full-length haplotypes of those 100 genes</a:t>
            </a:r>
          </a:p>
          <a:p>
            <a:pPr marL="468654" indent="-468654" algn="just">
              <a:buSzPct val="75000"/>
              <a:buFont typeface="Wingdings" pitchFamily="2" charset="2"/>
              <a:buChar char="v"/>
            </a:pPr>
            <a:endParaRPr lang="en-US" sz="3500" dirty="0">
              <a:cs typeface="Arial" panose="020B0604020202020204" pitchFamily="34" charset="0"/>
            </a:endParaRPr>
          </a:p>
        </p:txBody>
      </p:sp>
      <p:sp>
        <p:nvSpPr>
          <p:cNvPr id="41" name="AutoShape 8363"/>
          <p:cNvSpPr>
            <a:spLocks noChangeArrowheads="1"/>
          </p:cNvSpPr>
          <p:nvPr/>
        </p:nvSpPr>
        <p:spPr bwMode="auto">
          <a:xfrm>
            <a:off x="12445987" y="5842590"/>
            <a:ext cx="18641865" cy="1059907"/>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Methods</a:t>
            </a:r>
          </a:p>
        </p:txBody>
      </p:sp>
      <p:cxnSp>
        <p:nvCxnSpPr>
          <p:cNvPr id="68" name="Straight Connector 67"/>
          <p:cNvCxnSpPr/>
          <p:nvPr/>
        </p:nvCxnSpPr>
        <p:spPr>
          <a:xfrm flipH="1" flipV="1">
            <a:off x="167470" y="32403002"/>
            <a:ext cx="42927684" cy="103298"/>
          </a:xfrm>
          <a:prstGeom prst="line">
            <a:avLst/>
          </a:prstGeom>
          <a:ln w="57150">
            <a:solidFill>
              <a:srgbClr val="969696"/>
            </a:solidFill>
          </a:ln>
        </p:spPr>
        <p:style>
          <a:lnRef idx="1">
            <a:schemeClr val="accent1"/>
          </a:lnRef>
          <a:fillRef idx="0">
            <a:schemeClr val="accent1"/>
          </a:fillRef>
          <a:effectRef idx="0">
            <a:schemeClr val="accent1"/>
          </a:effectRef>
          <a:fontRef idx="minor">
            <a:schemeClr val="tx1"/>
          </a:fontRef>
        </p:style>
      </p:cxnSp>
      <p:sp>
        <p:nvSpPr>
          <p:cNvPr id="315" name="TextBox 314"/>
          <p:cNvSpPr txBox="1"/>
          <p:nvPr/>
        </p:nvSpPr>
        <p:spPr>
          <a:xfrm>
            <a:off x="31659493" y="7023687"/>
            <a:ext cx="11081893" cy="4401205"/>
          </a:xfrm>
          <a:prstGeom prst="rect">
            <a:avLst/>
          </a:prstGeom>
          <a:noFill/>
        </p:spPr>
        <p:txBody>
          <a:bodyPr wrap="square" rtlCol="0">
            <a:spAutoFit/>
          </a:bodyPr>
          <a:lstStyle/>
          <a:p>
            <a:pPr marL="571500" indent="-571500" algn="just">
              <a:buSzPct val="100000"/>
              <a:buFont typeface="Arial" panose="020B0604020202020204" pitchFamily="34" charset="0"/>
              <a:buChar char="•"/>
            </a:pPr>
            <a:r>
              <a:rPr lang="en-US" sz="3500" dirty="0" err="1">
                <a:cs typeface="Arial" panose="020B0604020202020204" pitchFamily="34" charset="0"/>
              </a:rPr>
              <a:t>HapPy</a:t>
            </a:r>
            <a:r>
              <a:rPr lang="en-US" sz="3500" dirty="0">
                <a:cs typeface="Arial" panose="020B0604020202020204" pitchFamily="34" charset="0"/>
              </a:rPr>
              <a:t> can identify long-range haplotypes for 100 genes on the long arm of chromosome 1 that are not affected by known errors of computerized genotype phasing</a:t>
            </a:r>
          </a:p>
          <a:p>
            <a:pPr marL="571500" indent="-571500" algn="just">
              <a:buSzPct val="100000"/>
              <a:buFont typeface="Arial" panose="020B0604020202020204" pitchFamily="34" charset="0"/>
              <a:buChar char="•"/>
            </a:pPr>
            <a:r>
              <a:rPr lang="en-US" sz="3500" dirty="0">
                <a:cs typeface="Arial" panose="020B0604020202020204" pitchFamily="34" charset="0"/>
              </a:rPr>
              <a:t>These long-range haplotypes can be used as references for genes (e.g. </a:t>
            </a:r>
            <a:r>
              <a:rPr lang="en-US" sz="3500" i="1" dirty="0">
                <a:cs typeface="Arial" panose="020B0604020202020204" pitchFamily="34" charset="0"/>
              </a:rPr>
              <a:t>ACKR1</a:t>
            </a:r>
            <a:r>
              <a:rPr lang="en-US" sz="3500" dirty="0">
                <a:cs typeface="Arial" panose="020B0604020202020204" pitchFamily="34" charset="0"/>
              </a:rPr>
              <a:t>) that lack long references</a:t>
            </a:r>
          </a:p>
          <a:p>
            <a:pPr marL="571500" indent="-571500" algn="just">
              <a:buSzPct val="100000"/>
              <a:buFont typeface="Arial" panose="020B0604020202020204" pitchFamily="34" charset="0"/>
              <a:buChar char="•"/>
            </a:pPr>
            <a:r>
              <a:rPr lang="en-US" sz="3500" dirty="0">
                <a:cs typeface="Arial" panose="020B0604020202020204" pitchFamily="34" charset="0"/>
              </a:rPr>
              <a:t>A consensus sequence spanning the entire region was generated with two breaks</a:t>
            </a:r>
            <a:r>
              <a:rPr lang="en-US" sz="3500" dirty="0"/>
              <a:t>, and this sequence </a:t>
            </a:r>
            <a:r>
              <a:rPr lang="en-CA" sz="3500" dirty="0"/>
              <a:t>captures genetic differences from different human populations</a:t>
            </a:r>
            <a:endParaRPr lang="en-US" sz="3500" dirty="0">
              <a:highlight>
                <a:srgbClr val="FFFF00"/>
              </a:highlight>
              <a:cs typeface="Arial" panose="020B0604020202020204" pitchFamily="34" charset="0"/>
            </a:endParaRPr>
          </a:p>
        </p:txBody>
      </p:sp>
      <p:sp>
        <p:nvSpPr>
          <p:cNvPr id="316" name="TextBox 315"/>
          <p:cNvSpPr txBox="1"/>
          <p:nvPr/>
        </p:nvSpPr>
        <p:spPr>
          <a:xfrm>
            <a:off x="31687991" y="17731353"/>
            <a:ext cx="11211228" cy="4939814"/>
          </a:xfrm>
          <a:prstGeom prst="rect">
            <a:avLst/>
          </a:prstGeom>
          <a:noFill/>
        </p:spPr>
        <p:txBody>
          <a:bodyPr wrap="square" rtlCol="0">
            <a:spAutoFit/>
          </a:bodyPr>
          <a:lstStyle/>
          <a:p>
            <a:pPr marL="571500" indent="-571500" algn="just">
              <a:buFont typeface="Arial" panose="020B0604020202020204" pitchFamily="34" charset="0"/>
              <a:buChar char="•"/>
            </a:pPr>
            <a:r>
              <a:rPr lang="en-US" sz="3500" dirty="0">
                <a:cs typeface="Arial" panose="020B0604020202020204" pitchFamily="34" charset="0"/>
              </a:rPr>
              <a:t>Explore improved heuristics to generate a consensus sequence spanning the entire region without any breaks</a:t>
            </a:r>
          </a:p>
          <a:p>
            <a:pPr marL="571500" indent="-571500" algn="just">
              <a:buFont typeface="Arial" panose="020B0604020202020204" pitchFamily="34" charset="0"/>
              <a:buChar char="•"/>
            </a:pPr>
            <a:r>
              <a:rPr lang="en-US" sz="3500" dirty="0">
                <a:cs typeface="Arial" panose="020B0604020202020204" pitchFamily="34" charset="0"/>
              </a:rPr>
              <a:t>Expand to the remaining genes on chromosome 1, eventually to all genes to generate a more genetically diverse reference genome as an alternative to hg38</a:t>
            </a:r>
          </a:p>
          <a:p>
            <a:pPr marL="571500" indent="-571500" algn="just">
              <a:buFont typeface="Arial" panose="020B0604020202020204" pitchFamily="34" charset="0"/>
              <a:buChar char="•"/>
            </a:pPr>
            <a:r>
              <a:rPr lang="en-US" sz="3500" dirty="0">
                <a:cs typeface="Arial" panose="020B0604020202020204" pitchFamily="34" charset="0"/>
              </a:rPr>
              <a:t>Generate reference sequences unique to the five super- populations (African, American, East Asian, European, South Asian)</a:t>
            </a:r>
          </a:p>
          <a:p>
            <a:pPr marL="571500" indent="-571500" algn="just">
              <a:buFont typeface="Arial" panose="020B0604020202020204" pitchFamily="34" charset="0"/>
              <a:buChar char="•"/>
            </a:pPr>
            <a:r>
              <a:rPr lang="en-US" sz="3500" dirty="0">
                <a:cs typeface="Arial" panose="020B0604020202020204" pitchFamily="34" charset="0"/>
              </a:rPr>
              <a:t>Use machine learning to predict risk of certain diseases</a:t>
            </a:r>
          </a:p>
        </p:txBody>
      </p:sp>
      <p:grpSp>
        <p:nvGrpSpPr>
          <p:cNvPr id="4" name="Group 3">
            <a:extLst>
              <a:ext uri="{FF2B5EF4-FFF2-40B4-BE49-F238E27FC236}">
                <a16:creationId xmlns:a16="http://schemas.microsoft.com/office/drawing/2014/main" id="{8C4150CD-5193-F846-945B-C3C1178F7906}"/>
              </a:ext>
            </a:extLst>
          </p:cNvPr>
          <p:cNvGrpSpPr/>
          <p:nvPr/>
        </p:nvGrpSpPr>
        <p:grpSpPr>
          <a:xfrm>
            <a:off x="936779" y="3360429"/>
            <a:ext cx="5309577" cy="1454400"/>
            <a:chOff x="936779" y="2543600"/>
            <a:chExt cx="5309577" cy="1454400"/>
          </a:xfrm>
        </p:grpSpPr>
        <p:sp>
          <p:nvSpPr>
            <p:cNvPr id="3" name="Rounded Rectangle 2">
              <a:extLst>
                <a:ext uri="{FF2B5EF4-FFF2-40B4-BE49-F238E27FC236}">
                  <a16:creationId xmlns:a16="http://schemas.microsoft.com/office/drawing/2014/main" id="{1927FC62-760D-FC4C-B3E6-F64E3633499C}"/>
                </a:ext>
              </a:extLst>
            </p:cNvPr>
            <p:cNvSpPr/>
            <p:nvPr/>
          </p:nvSpPr>
          <p:spPr>
            <a:xfrm>
              <a:off x="936779" y="2543600"/>
              <a:ext cx="5295600" cy="145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9" name="Picture 1">
              <a:extLst>
                <a:ext uri="{FF2B5EF4-FFF2-40B4-BE49-F238E27FC236}">
                  <a16:creationId xmlns:a16="http://schemas.microsoft.com/office/drawing/2014/main" id="{ED6B0C8B-B37C-404D-A17B-66FDCD6E40C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3674"/>
            <a:stretch/>
          </p:blipFill>
          <p:spPr bwMode="auto">
            <a:xfrm>
              <a:off x="936779" y="2543600"/>
              <a:ext cx="5309577" cy="1454400"/>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028" name="Picture 4" descr="McGill University - Wikipedia">
            <a:extLst>
              <a:ext uri="{FF2B5EF4-FFF2-40B4-BE49-F238E27FC236}">
                <a16:creationId xmlns:a16="http://schemas.microsoft.com/office/drawing/2014/main" id="{76BBD0E7-7C74-1D46-A5F6-2F84E1D9DDE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170121" y="2921290"/>
            <a:ext cx="1664139" cy="2107910"/>
          </a:xfrm>
          <a:prstGeom prst="rect">
            <a:avLst/>
          </a:prstGeom>
          <a:noFill/>
          <a:extLst>
            <a:ext uri="{909E8E84-426E-40DD-AFC4-6F175D3DCCD1}">
              <a14:hiddenFill xmlns:a14="http://schemas.microsoft.com/office/drawing/2010/main">
                <a:solidFill>
                  <a:srgbClr val="FFFFFF"/>
                </a:solidFill>
              </a14:hiddenFill>
            </a:ext>
          </a:extLst>
        </p:spPr>
      </p:pic>
      <p:sp>
        <p:nvSpPr>
          <p:cNvPr id="270" name="Text Box 8364">
            <a:extLst>
              <a:ext uri="{FF2B5EF4-FFF2-40B4-BE49-F238E27FC236}">
                <a16:creationId xmlns:a16="http://schemas.microsoft.com/office/drawing/2014/main" id="{A4769771-51C9-7A41-8D97-D522285FA5A5}"/>
              </a:ext>
            </a:extLst>
          </p:cNvPr>
          <p:cNvSpPr txBox="1">
            <a:spLocks noChangeArrowheads="1"/>
          </p:cNvSpPr>
          <p:nvPr/>
        </p:nvSpPr>
        <p:spPr bwMode="auto">
          <a:xfrm>
            <a:off x="385438" y="11354051"/>
            <a:ext cx="11278800" cy="19583893"/>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b="1" dirty="0">
                <a:cs typeface="Arial" panose="020B0604020202020204" pitchFamily="34" charset="0"/>
              </a:rPr>
              <a:t>Haplotypes</a:t>
            </a:r>
            <a:r>
              <a:rPr lang="en-US" sz="3500" dirty="0">
                <a:cs typeface="Arial" panose="020B0604020202020204" pitchFamily="34" charset="0"/>
              </a:rPr>
              <a:t> are sets of single nucleotide variations (SNVs) that are inherited together from a parent </a:t>
            </a:r>
          </a:p>
          <a:p>
            <a:pPr marL="1381125" lvl="2" indent="-709613" algn="just">
              <a:buSzPct val="75000"/>
              <a:buFont typeface="Courier New" panose="02070309020205020404" pitchFamily="49" charset="0"/>
              <a:buChar char="o"/>
            </a:pPr>
            <a:r>
              <a:rPr lang="en-US" sz="3500" dirty="0">
                <a:cs typeface="Arial" panose="020B0604020202020204" pitchFamily="34" charset="0"/>
              </a:rPr>
              <a:t>Can be used to understand genetics of disease</a:t>
            </a:r>
          </a:p>
          <a:p>
            <a:pPr marL="1381125" lvl="2" indent="-709613" algn="just">
              <a:buSzPct val="75000"/>
              <a:buFont typeface="Courier New" panose="02070309020205020404" pitchFamily="49" charset="0"/>
              <a:buChar char="o"/>
            </a:pPr>
            <a:r>
              <a:rPr lang="en-US" sz="3500" dirty="0">
                <a:cs typeface="Arial" panose="020B0604020202020204" pitchFamily="34" charset="0"/>
              </a:rPr>
              <a:t>Also important for blood group matching</a:t>
            </a:r>
          </a:p>
          <a:p>
            <a:pPr marL="571500" indent="-571500" algn="just">
              <a:buSzPct val="100000"/>
              <a:buFont typeface="Arial" panose="020B0604020202020204" pitchFamily="34" charset="0"/>
              <a:buChar char="•"/>
            </a:pPr>
            <a:r>
              <a:rPr lang="en-US" sz="3500" b="1" dirty="0">
                <a:cs typeface="Arial" panose="020B0604020202020204" pitchFamily="34" charset="0"/>
              </a:rPr>
              <a:t>Haplotype phasing </a:t>
            </a:r>
            <a:r>
              <a:rPr lang="en-US" sz="3500" dirty="0">
                <a:cs typeface="Arial" panose="020B0604020202020204" pitchFamily="34" charset="0"/>
              </a:rPr>
              <a:t>is the process of inferring haplotypes from genotype data</a:t>
            </a:r>
          </a:p>
          <a:p>
            <a:pPr marL="1344613" lvl="1" indent="-711200" algn="just">
              <a:buSzPct val="75000"/>
              <a:buFont typeface="Courier New" panose="02070309020205020404" pitchFamily="49" charset="0"/>
              <a:buChar char="o"/>
            </a:pPr>
            <a:r>
              <a:rPr lang="en-US" sz="3500" dirty="0">
                <a:cs typeface="Arial" panose="020B0604020202020204" pitchFamily="34" charset="0"/>
              </a:rPr>
              <a:t>Mostly done computationally due to cost and time of lab-based methods</a:t>
            </a:r>
          </a:p>
          <a:p>
            <a:pPr marL="1344613" lvl="1" indent="-711200" algn="just">
              <a:buSzPct val="75000"/>
              <a:buFont typeface="Courier New" panose="02070309020205020404" pitchFamily="49" charset="0"/>
              <a:buChar char="o"/>
            </a:pPr>
            <a:r>
              <a:rPr lang="en-US" sz="3500" dirty="0">
                <a:cs typeface="Arial" panose="020B0604020202020204" pitchFamily="34" charset="0"/>
              </a:rPr>
              <a:t>Relies on correct reference sequence</a:t>
            </a:r>
          </a:p>
          <a:p>
            <a:pPr marL="671512" lvl="1" algn="ctr">
              <a:buSzPct val="75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dirty="0">
                <a:cs typeface="Arial" panose="020B0604020202020204" pitchFamily="34" charset="0"/>
              </a:rPr>
              <a:t>The current human reference genome, </a:t>
            </a:r>
            <a:r>
              <a:rPr lang="en-US" sz="3500" i="1" dirty="0">
                <a:cs typeface="Arial" panose="020B0604020202020204" pitchFamily="34" charset="0"/>
              </a:rPr>
              <a:t>Homo sapiens </a:t>
            </a:r>
            <a:r>
              <a:rPr lang="en-US" sz="3500" dirty="0">
                <a:cs typeface="Arial" panose="020B0604020202020204" pitchFamily="34" charset="0"/>
              </a:rPr>
              <a:t>genome assembly GRCh38 (hg38), was released in 2013</a:t>
            </a:r>
          </a:p>
          <a:p>
            <a:pPr marL="571500" indent="-571500" algn="just">
              <a:buSzPct val="100000"/>
              <a:buFont typeface="Arial" panose="020B0604020202020204" pitchFamily="34" charset="0"/>
              <a:buChar char="•"/>
            </a:pPr>
            <a:r>
              <a:rPr lang="en-US" sz="3500" dirty="0">
                <a:cs typeface="Arial" panose="020B0604020202020204" pitchFamily="34" charset="0"/>
              </a:rPr>
              <a:t>Multiple concerns with the current reference genome:</a:t>
            </a:r>
          </a:p>
          <a:p>
            <a:pPr marL="1381125" lvl="1" indent="-671513" algn="just">
              <a:buSzPct val="100000"/>
              <a:buFont typeface="+mj-lt"/>
              <a:buAutoNum type="arabicPeriod"/>
            </a:pPr>
            <a:r>
              <a:rPr lang="en-US" sz="3500" dirty="0">
                <a:cs typeface="Arial" panose="020B0604020202020204" pitchFamily="34" charset="0"/>
              </a:rPr>
              <a:t>Does not fully reflect human genetic diversity</a:t>
            </a:r>
          </a:p>
          <a:p>
            <a:pPr marL="1381125" lvl="1" indent="-671513" algn="just">
              <a:buSzPct val="100000"/>
              <a:buFont typeface="+mj-lt"/>
              <a:buAutoNum type="arabicPeriod"/>
            </a:pPr>
            <a:r>
              <a:rPr lang="en-US" sz="3500" dirty="0">
                <a:cs typeface="Arial" panose="020B0604020202020204" pitchFamily="34" charset="0"/>
              </a:rPr>
              <a:t>70% from one individual</a:t>
            </a:r>
          </a:p>
          <a:p>
            <a:pPr marL="1381125" lvl="1" indent="-671513" algn="just">
              <a:buSzPct val="100000"/>
              <a:buFont typeface="+mj-lt"/>
              <a:buAutoNum type="arabicPeriod"/>
            </a:pPr>
            <a:r>
              <a:rPr lang="en-US" sz="3500" dirty="0">
                <a:cs typeface="Arial" panose="020B0604020202020204" pitchFamily="34" charset="0"/>
              </a:rPr>
              <a:t>Most blood groups lack long reference sequences</a:t>
            </a:r>
          </a:p>
          <a:p>
            <a:pPr marL="709612" lvl="1" algn="ctr">
              <a:buSzPct val="100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b="1" dirty="0">
                <a:cs typeface="Arial" panose="020B0604020202020204" pitchFamily="34" charset="0"/>
              </a:rPr>
              <a:t>Long contiguous stretches of homozygosity </a:t>
            </a:r>
            <a:r>
              <a:rPr lang="en-US" sz="3500" dirty="0">
                <a:cs typeface="Arial" panose="020B0604020202020204" pitchFamily="34" charset="0"/>
              </a:rPr>
              <a:t>(LCSHs) are regions that contain at most one heterozygous SNV</a:t>
            </a:r>
          </a:p>
          <a:p>
            <a:pPr marL="1381125" lvl="1" indent="-709613" algn="just">
              <a:buSzPct val="75000"/>
              <a:buFont typeface="Courier New" panose="02070309020205020404" pitchFamily="49" charset="0"/>
              <a:buChar char="o"/>
            </a:pPr>
            <a:r>
              <a:rPr lang="en-US" sz="3500" b="1" dirty="0">
                <a:cs typeface="Arial" panose="020B0604020202020204" pitchFamily="34" charset="0"/>
              </a:rPr>
              <a:t>Why are they interesting? </a:t>
            </a:r>
            <a:r>
              <a:rPr lang="en-US" sz="3500" dirty="0">
                <a:cs typeface="Arial" panose="020B0604020202020204" pitchFamily="34" charset="0"/>
              </a:rPr>
              <a:t>-&gt; presence of LCSHs in unrelated individuals across different populations is attributed to a lower average recombination rate in those regions of the genome</a:t>
            </a:r>
          </a:p>
          <a:p>
            <a:pPr algn="ctr">
              <a:buSzPct val="100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dirty="0">
                <a:cs typeface="Arial" panose="020B0604020202020204" pitchFamily="34" charset="0"/>
              </a:rPr>
              <a:t>The 1000 Genomes Project (1kGP) ran between 2008 and 2015 and sequenced 2504 unrelated individuals in Phase 3 dataset</a:t>
            </a:r>
          </a:p>
          <a:p>
            <a:pPr marL="1381125" lvl="1" indent="-747713" algn="just">
              <a:buSzPct val="75000"/>
              <a:buFont typeface="Courier New" panose="02070309020205020404" pitchFamily="49" charset="0"/>
              <a:buChar char="o"/>
            </a:pPr>
            <a:r>
              <a:rPr lang="en-US" sz="3500" dirty="0">
                <a:cs typeface="Arial" panose="020B0604020202020204" pitchFamily="34" charset="0"/>
              </a:rPr>
              <a:t>Goal was to create a public database of human genetic variation </a:t>
            </a:r>
            <a:r>
              <a:rPr lang="en-US" sz="3500" baseline="30000" dirty="0">
                <a:cs typeface="Arial" panose="020B0604020202020204" pitchFamily="34" charset="0"/>
              </a:rPr>
              <a:t>1</a:t>
            </a:r>
            <a:endParaRPr lang="en-US" sz="1500" dirty="0">
              <a:solidFill>
                <a:schemeClr val="bg1"/>
              </a:solidFill>
              <a:cs typeface="Arial" panose="020B0604020202020204" pitchFamily="34" charset="0"/>
            </a:endParaRPr>
          </a:p>
          <a:p>
            <a:pPr marL="571500" indent="-571500" algn="just">
              <a:buSzPct val="100000"/>
              <a:buFont typeface="Arial" panose="020B0604020202020204" pitchFamily="34" charset="0"/>
              <a:buChar char="•"/>
            </a:pPr>
            <a:r>
              <a:rPr lang="en-US" sz="3500" dirty="0">
                <a:cs typeface="Arial" panose="020B0604020202020204" pitchFamily="34" charset="0"/>
              </a:rPr>
              <a:t>Improved dataset was released in 2020 -&gt; 2504 individuals from 1kGP Phase 3 + 698 additional samples = </a:t>
            </a:r>
            <a:r>
              <a:rPr lang="en-US" sz="3500" b="1" dirty="0">
                <a:cs typeface="Arial" panose="020B0604020202020204" pitchFamily="34" charset="0"/>
              </a:rPr>
              <a:t>3202 individuals</a:t>
            </a:r>
          </a:p>
          <a:p>
            <a:pPr marL="1419225" lvl="1" indent="-747713" algn="just">
              <a:buSzPct val="75000"/>
              <a:buFont typeface="Courier New" panose="02070309020205020404" pitchFamily="49" charset="0"/>
              <a:buChar char="o"/>
            </a:pPr>
            <a:r>
              <a:rPr lang="en-US" sz="3500" dirty="0">
                <a:cs typeface="Arial" panose="020B0604020202020204" pitchFamily="34" charset="0"/>
              </a:rPr>
              <a:t>30x coverage (vs. 7.4X coverage for 1kGP Phase 3) discovers over two-fold more SNV sites</a:t>
            </a:r>
          </a:p>
          <a:p>
            <a:pPr marL="671512" lvl="1" algn="ctr">
              <a:buSzPct val="75000"/>
            </a:pPr>
            <a:r>
              <a:rPr lang="en-US" sz="2000" dirty="0">
                <a:solidFill>
                  <a:schemeClr val="bg1"/>
                </a:solidFill>
                <a:cs typeface="Arial" panose="020B0604020202020204" pitchFamily="34" charset="0"/>
              </a:rPr>
              <a:t>.</a:t>
            </a:r>
          </a:p>
          <a:p>
            <a:pPr marL="635000" lvl="1" indent="-595313" algn="just">
              <a:buSzPct val="100000"/>
              <a:buFont typeface="Arial" panose="020B0604020202020204" pitchFamily="34" charset="0"/>
              <a:buChar char="•"/>
            </a:pPr>
            <a:r>
              <a:rPr lang="en-US" sz="3500" dirty="0">
                <a:cs typeface="Arial" panose="020B0604020202020204" pitchFamily="34" charset="0"/>
              </a:rPr>
              <a:t>LCSHs were previously extracted from the 1kGP and were used to identify experimentally confirmed reference sequences for the Duffy gene (</a:t>
            </a:r>
            <a:r>
              <a:rPr lang="en-US" sz="3500" i="1" dirty="0">
                <a:cs typeface="Arial" panose="020B0604020202020204" pitchFamily="34" charset="0"/>
              </a:rPr>
              <a:t>ACKR1) </a:t>
            </a:r>
            <a:r>
              <a:rPr lang="en-US" sz="3500" i="1" baseline="30000" dirty="0">
                <a:cs typeface="Arial" panose="020B0604020202020204" pitchFamily="34" charset="0"/>
              </a:rPr>
              <a:t>2</a:t>
            </a:r>
            <a:endParaRPr lang="en-US" sz="3500" dirty="0">
              <a:cs typeface="Arial" panose="020B0604020202020204" pitchFamily="34" charset="0"/>
            </a:endParaRPr>
          </a:p>
        </p:txBody>
      </p:sp>
      <p:sp>
        <p:nvSpPr>
          <p:cNvPr id="76" name="AutoShape 8363">
            <a:extLst>
              <a:ext uri="{FF2B5EF4-FFF2-40B4-BE49-F238E27FC236}">
                <a16:creationId xmlns:a16="http://schemas.microsoft.com/office/drawing/2014/main" id="{68CA5B66-8712-3D4D-B3CF-896CA45C16AF}"/>
              </a:ext>
            </a:extLst>
          </p:cNvPr>
          <p:cNvSpPr>
            <a:spLocks noChangeArrowheads="1"/>
          </p:cNvSpPr>
          <p:nvPr/>
        </p:nvSpPr>
        <p:spPr bwMode="auto">
          <a:xfrm>
            <a:off x="31663504" y="5842591"/>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Conclusions</a:t>
            </a:r>
          </a:p>
        </p:txBody>
      </p:sp>
      <p:sp>
        <p:nvSpPr>
          <p:cNvPr id="80" name="AutoShape 8363">
            <a:extLst>
              <a:ext uri="{FF2B5EF4-FFF2-40B4-BE49-F238E27FC236}">
                <a16:creationId xmlns:a16="http://schemas.microsoft.com/office/drawing/2014/main" id="{F038C777-1D04-F94D-88A6-5B487F9F9D33}"/>
              </a:ext>
            </a:extLst>
          </p:cNvPr>
          <p:cNvSpPr>
            <a:spLocks noChangeArrowheads="1"/>
          </p:cNvSpPr>
          <p:nvPr/>
        </p:nvSpPr>
        <p:spPr bwMode="auto">
          <a:xfrm>
            <a:off x="340495" y="5842591"/>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Goals</a:t>
            </a:r>
          </a:p>
        </p:txBody>
      </p:sp>
      <p:sp>
        <p:nvSpPr>
          <p:cNvPr id="99" name="AutoShape 8363">
            <a:extLst>
              <a:ext uri="{FF2B5EF4-FFF2-40B4-BE49-F238E27FC236}">
                <a16:creationId xmlns:a16="http://schemas.microsoft.com/office/drawing/2014/main" id="{DAE6F1F9-9E2B-3B40-8CF8-6FDDF147F46D}"/>
              </a:ext>
            </a:extLst>
          </p:cNvPr>
          <p:cNvSpPr>
            <a:spLocks noChangeArrowheads="1"/>
          </p:cNvSpPr>
          <p:nvPr/>
        </p:nvSpPr>
        <p:spPr bwMode="auto">
          <a:xfrm>
            <a:off x="31687991" y="16588353"/>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rPr>
              <a:t>Future Directions</a:t>
            </a:r>
          </a:p>
        </p:txBody>
      </p:sp>
      <p:sp>
        <p:nvSpPr>
          <p:cNvPr id="100" name="AutoShape 8363">
            <a:extLst>
              <a:ext uri="{FF2B5EF4-FFF2-40B4-BE49-F238E27FC236}">
                <a16:creationId xmlns:a16="http://schemas.microsoft.com/office/drawing/2014/main" id="{C38B6440-53EB-064A-B040-8223BCEFF5A5}"/>
              </a:ext>
            </a:extLst>
          </p:cNvPr>
          <p:cNvSpPr>
            <a:spLocks noChangeArrowheads="1"/>
          </p:cNvSpPr>
          <p:nvPr/>
        </p:nvSpPr>
        <p:spPr bwMode="auto">
          <a:xfrm>
            <a:off x="31629230" y="11471715"/>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Clinical Implications</a:t>
            </a:r>
          </a:p>
        </p:txBody>
      </p:sp>
      <p:sp>
        <p:nvSpPr>
          <p:cNvPr id="101" name="AutoShape 8363">
            <a:extLst>
              <a:ext uri="{FF2B5EF4-FFF2-40B4-BE49-F238E27FC236}">
                <a16:creationId xmlns:a16="http://schemas.microsoft.com/office/drawing/2014/main" id="{531F8CBF-178A-1549-B3A3-85F9E8185C0F}"/>
              </a:ext>
            </a:extLst>
          </p:cNvPr>
          <p:cNvSpPr>
            <a:spLocks noChangeArrowheads="1"/>
          </p:cNvSpPr>
          <p:nvPr/>
        </p:nvSpPr>
        <p:spPr bwMode="auto">
          <a:xfrm>
            <a:off x="31835629" y="22925752"/>
            <a:ext cx="6035771"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References</a:t>
            </a:r>
          </a:p>
        </p:txBody>
      </p:sp>
      <p:sp>
        <p:nvSpPr>
          <p:cNvPr id="164" name="AutoShape 8363">
            <a:extLst>
              <a:ext uri="{FF2B5EF4-FFF2-40B4-BE49-F238E27FC236}">
                <a16:creationId xmlns:a16="http://schemas.microsoft.com/office/drawing/2014/main" id="{8C0431D1-7B4D-7B4A-B639-D4989CE5B03C}"/>
              </a:ext>
            </a:extLst>
          </p:cNvPr>
          <p:cNvSpPr>
            <a:spLocks noChangeArrowheads="1"/>
          </p:cNvSpPr>
          <p:nvPr/>
        </p:nvSpPr>
        <p:spPr bwMode="auto">
          <a:xfrm>
            <a:off x="386367" y="10221553"/>
            <a:ext cx="11279812"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Background</a:t>
            </a:r>
          </a:p>
        </p:txBody>
      </p:sp>
      <p:sp>
        <p:nvSpPr>
          <p:cNvPr id="165" name="AutoShape 8363">
            <a:extLst>
              <a:ext uri="{FF2B5EF4-FFF2-40B4-BE49-F238E27FC236}">
                <a16:creationId xmlns:a16="http://schemas.microsoft.com/office/drawing/2014/main" id="{0BDF1D06-3C27-424C-988D-D70B4EEC3565}"/>
              </a:ext>
            </a:extLst>
          </p:cNvPr>
          <p:cNvSpPr>
            <a:spLocks noChangeArrowheads="1"/>
          </p:cNvSpPr>
          <p:nvPr/>
        </p:nvSpPr>
        <p:spPr bwMode="auto">
          <a:xfrm>
            <a:off x="38176200" y="22927059"/>
            <a:ext cx="4917303"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Acknowledgements</a:t>
            </a:r>
          </a:p>
        </p:txBody>
      </p:sp>
      <p:sp>
        <p:nvSpPr>
          <p:cNvPr id="168" name="AutoShape 8363">
            <a:extLst>
              <a:ext uri="{FF2B5EF4-FFF2-40B4-BE49-F238E27FC236}">
                <a16:creationId xmlns:a16="http://schemas.microsoft.com/office/drawing/2014/main" id="{01B2DC15-42F3-1F41-AF54-3F4DBB5F2477}"/>
              </a:ext>
            </a:extLst>
          </p:cNvPr>
          <p:cNvSpPr>
            <a:spLocks noChangeArrowheads="1"/>
          </p:cNvSpPr>
          <p:nvPr/>
        </p:nvSpPr>
        <p:spPr bwMode="auto">
          <a:xfrm>
            <a:off x="12445987" y="23370757"/>
            <a:ext cx="18607893" cy="1013243"/>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Results</a:t>
            </a:r>
          </a:p>
        </p:txBody>
      </p:sp>
      <p:grpSp>
        <p:nvGrpSpPr>
          <p:cNvPr id="434" name="Group 433">
            <a:extLst>
              <a:ext uri="{FF2B5EF4-FFF2-40B4-BE49-F238E27FC236}">
                <a16:creationId xmlns:a16="http://schemas.microsoft.com/office/drawing/2014/main" id="{65CF1F1E-8BD1-F14D-9124-698DDE789EEC}"/>
              </a:ext>
            </a:extLst>
          </p:cNvPr>
          <p:cNvGrpSpPr/>
          <p:nvPr/>
        </p:nvGrpSpPr>
        <p:grpSpPr>
          <a:xfrm>
            <a:off x="12445986" y="24406643"/>
            <a:ext cx="18607893" cy="7735260"/>
            <a:chOff x="12297284" y="6858000"/>
            <a:chExt cx="13055941" cy="6950897"/>
          </a:xfrm>
        </p:grpSpPr>
        <p:sp>
          <p:nvSpPr>
            <p:cNvPr id="435" name="Rectangle 434">
              <a:extLst>
                <a:ext uri="{FF2B5EF4-FFF2-40B4-BE49-F238E27FC236}">
                  <a16:creationId xmlns:a16="http://schemas.microsoft.com/office/drawing/2014/main" id="{C7D06DE5-30C6-3843-84DA-552B9C3B26A2}"/>
                </a:ext>
              </a:extLst>
            </p:cNvPr>
            <p:cNvSpPr/>
            <p:nvPr/>
          </p:nvSpPr>
          <p:spPr>
            <a:xfrm>
              <a:off x="12297284" y="7162800"/>
              <a:ext cx="13055940" cy="5851509"/>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ounded Rectangle 435">
              <a:extLst>
                <a:ext uri="{FF2B5EF4-FFF2-40B4-BE49-F238E27FC236}">
                  <a16:creationId xmlns:a16="http://schemas.microsoft.com/office/drawing/2014/main" id="{15F5FD0C-1570-8847-89B0-70288FBAD0F3}"/>
                </a:ext>
              </a:extLst>
            </p:cNvPr>
            <p:cNvSpPr/>
            <p:nvPr/>
          </p:nvSpPr>
          <p:spPr>
            <a:xfrm>
              <a:off x="12297285" y="685800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sp>
          <p:nvSpPr>
            <p:cNvPr id="437" name="Rounded Rectangle 436">
              <a:extLst>
                <a:ext uri="{FF2B5EF4-FFF2-40B4-BE49-F238E27FC236}">
                  <a16:creationId xmlns:a16="http://schemas.microsoft.com/office/drawing/2014/main" id="{7F4C064A-1921-0745-A3A2-FE5347170D5D}"/>
                </a:ext>
              </a:extLst>
            </p:cNvPr>
            <p:cNvSpPr/>
            <p:nvPr/>
          </p:nvSpPr>
          <p:spPr>
            <a:xfrm>
              <a:off x="12297284" y="128940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sp>
        <p:nvSpPr>
          <p:cNvPr id="438" name="Text Box 8364">
            <a:extLst>
              <a:ext uri="{FF2B5EF4-FFF2-40B4-BE49-F238E27FC236}">
                <a16:creationId xmlns:a16="http://schemas.microsoft.com/office/drawing/2014/main" id="{BEC83CDA-EC3C-454D-84C6-9A4246DE665B}"/>
              </a:ext>
            </a:extLst>
          </p:cNvPr>
          <p:cNvSpPr txBox="1">
            <a:spLocks noChangeArrowheads="1"/>
          </p:cNvSpPr>
          <p:nvPr/>
        </p:nvSpPr>
        <p:spPr bwMode="auto">
          <a:xfrm>
            <a:off x="12613667" y="24382248"/>
            <a:ext cx="18440211" cy="4656730"/>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dirty="0">
                <a:cs typeface="Arial" panose="020B0604020202020204" pitchFamily="34" charset="0"/>
              </a:rPr>
              <a:t>Long-range haplotypes (+ frequency and population information) were generated for 100 genes</a:t>
            </a:r>
          </a:p>
          <a:p>
            <a:pPr marL="571500" indent="-571500" algn="just">
              <a:buSzPct val="100000"/>
              <a:buFont typeface="Arial" panose="020B0604020202020204" pitchFamily="34" charset="0"/>
              <a:buChar char="•"/>
            </a:pPr>
            <a:r>
              <a:rPr lang="en-US" sz="3500" dirty="0">
                <a:cs typeface="Arial" panose="020B0604020202020204" pitchFamily="34" charset="0"/>
              </a:rPr>
              <a:t>At least one full-length haplotype was generated for each gene</a:t>
            </a:r>
            <a:endParaRPr lang="en-US" sz="1500" dirty="0">
              <a:cs typeface="Arial" panose="020B0604020202020204" pitchFamily="34" charset="0"/>
            </a:endParaRPr>
          </a:p>
          <a:p>
            <a:pPr marL="571500" indent="-571500" algn="just">
              <a:buSzPct val="100000"/>
              <a:buFont typeface="Arial" panose="020B0604020202020204" pitchFamily="34" charset="0"/>
              <a:buChar char="•"/>
            </a:pPr>
            <a:endParaRPr lang="en-US" sz="1500" dirty="0">
              <a:cs typeface="Arial" panose="020B0604020202020204" pitchFamily="34" charset="0"/>
            </a:endParaRPr>
          </a:p>
          <a:p>
            <a:pPr marL="571500" indent="-571500" algn="just">
              <a:buSzPct val="100000"/>
              <a:buFont typeface="Arial" panose="020B0604020202020204" pitchFamily="34" charset="0"/>
              <a:buChar char="•"/>
            </a:pPr>
            <a:r>
              <a:rPr lang="en-US" sz="3500" dirty="0">
                <a:cs typeface="Arial" panose="020B0604020202020204" pitchFamily="34" charset="0"/>
              </a:rPr>
              <a:t>Attempting to find all possible combinations led to exponential increase in possibilities</a:t>
            </a:r>
          </a:p>
          <a:p>
            <a:pPr marL="571500" indent="-571500" algn="just">
              <a:buSzPct val="100000"/>
              <a:buFont typeface="Arial" panose="020B0604020202020204" pitchFamily="34" charset="0"/>
              <a:buChar char="•"/>
            </a:pPr>
            <a:r>
              <a:rPr lang="en-US" sz="3500" dirty="0">
                <a:cs typeface="Arial" panose="020B0604020202020204" pitchFamily="34" charset="0"/>
              </a:rPr>
              <a:t>A heuristic was developed to try to solve the problem:</a:t>
            </a:r>
          </a:p>
          <a:p>
            <a:pPr marL="1587500" lvl="1" indent="-671513" algn="just">
              <a:buSzPct val="75000"/>
              <a:buFont typeface="Courier New" panose="02070309020205020404" pitchFamily="49" charset="0"/>
              <a:buChar char="o"/>
            </a:pPr>
            <a:r>
              <a:rPr lang="en-US" sz="3500" dirty="0">
                <a:cs typeface="Arial" panose="020B0604020202020204" pitchFamily="34" charset="0"/>
              </a:rPr>
              <a:t>Full-length haplotypes are ranked by frequency</a:t>
            </a:r>
          </a:p>
          <a:p>
            <a:pPr marL="1587500" lvl="1" indent="-671513" algn="just">
              <a:buSzPct val="75000"/>
              <a:buFont typeface="Courier New" panose="02070309020205020404" pitchFamily="49" charset="0"/>
              <a:buChar char="o"/>
            </a:pPr>
            <a:r>
              <a:rPr lang="en-US" sz="3500" dirty="0">
                <a:cs typeface="Arial" panose="020B0604020202020204" pitchFamily="34" charset="0"/>
              </a:rPr>
              <a:t>Sum ranks of the current consensus sequences and full-length haplotype when extending</a:t>
            </a:r>
          </a:p>
          <a:p>
            <a:pPr marL="1587500" lvl="1" indent="-671513" algn="just">
              <a:buSzPct val="75000"/>
              <a:buFont typeface="Courier New" panose="02070309020205020404" pitchFamily="49" charset="0"/>
              <a:buChar char="o"/>
            </a:pPr>
            <a:r>
              <a:rPr lang="en-US" sz="3500" dirty="0">
                <a:cs typeface="Arial" panose="020B0604020202020204" pitchFamily="34" charset="0"/>
              </a:rPr>
              <a:t>If the number of consensus sequences exceeds 10,000 instances, keep only the top 10,000</a:t>
            </a:r>
          </a:p>
          <a:p>
            <a:pPr marL="571500" indent="-571500" algn="just">
              <a:buSzPct val="100000"/>
              <a:buFont typeface="Arial" panose="020B0604020202020204" pitchFamily="34" charset="0"/>
              <a:buChar char="•"/>
            </a:pPr>
            <a:r>
              <a:rPr lang="en-US" sz="3500" dirty="0">
                <a:cs typeface="Arial" panose="020B0604020202020204" pitchFamily="34" charset="0"/>
              </a:rPr>
              <a:t>Using this heuristic, a consensus sequence with two breaks was constructed (Figure 2)</a:t>
            </a:r>
          </a:p>
        </p:txBody>
      </p:sp>
      <p:sp>
        <p:nvSpPr>
          <p:cNvPr id="440" name="TextBox 439">
            <a:extLst>
              <a:ext uri="{FF2B5EF4-FFF2-40B4-BE49-F238E27FC236}">
                <a16:creationId xmlns:a16="http://schemas.microsoft.com/office/drawing/2014/main" id="{59C5360D-3541-FF41-939C-C2F8FD833458}"/>
              </a:ext>
            </a:extLst>
          </p:cNvPr>
          <p:cNvSpPr txBox="1"/>
          <p:nvPr/>
        </p:nvSpPr>
        <p:spPr>
          <a:xfrm>
            <a:off x="31685891" y="12528536"/>
            <a:ext cx="11211228" cy="3970318"/>
          </a:xfrm>
          <a:prstGeom prst="rect">
            <a:avLst/>
          </a:prstGeom>
          <a:noFill/>
        </p:spPr>
        <p:txBody>
          <a:bodyPr wrap="square" rtlCol="0">
            <a:spAutoFit/>
          </a:bodyPr>
          <a:lstStyle/>
          <a:p>
            <a:pPr marL="571500" indent="-571500" algn="just">
              <a:buFont typeface="Arial" panose="020B0604020202020204" pitchFamily="34" charset="0"/>
              <a:buChar char="•"/>
            </a:pPr>
            <a:r>
              <a:rPr lang="en-US" sz="3500" dirty="0">
                <a:cs typeface="Arial" panose="020B0604020202020204" pitchFamily="34" charset="0"/>
              </a:rPr>
              <a:t>Use</a:t>
            </a:r>
            <a:r>
              <a:rPr lang="en-US" sz="3500" i="1" dirty="0">
                <a:cs typeface="Arial" panose="020B0604020202020204" pitchFamily="34" charset="0"/>
              </a:rPr>
              <a:t> ACKR1</a:t>
            </a:r>
            <a:r>
              <a:rPr lang="en-US" sz="3500" dirty="0">
                <a:cs typeface="Arial" panose="020B0604020202020204" pitchFamily="34" charset="0"/>
              </a:rPr>
              <a:t> haplotypes as references to facilitate blood group genotyping between donors and recipients</a:t>
            </a:r>
          </a:p>
          <a:p>
            <a:pPr marL="1157288" lvl="1" indent="-635000" algn="just">
              <a:buSzPct val="75000"/>
              <a:buFont typeface="Courier New" panose="02070309020205020404" pitchFamily="49" charset="0"/>
              <a:buChar char="o"/>
            </a:pPr>
            <a:r>
              <a:rPr lang="en-US" sz="3500" dirty="0">
                <a:cs typeface="Arial" panose="020B0604020202020204" pitchFamily="34" charset="0"/>
              </a:rPr>
              <a:t>Exact matching improves survival after bone marrow transplantation and reduces alloimmunization</a:t>
            </a:r>
          </a:p>
          <a:p>
            <a:pPr marL="571500" indent="-571500" algn="just">
              <a:buFont typeface="Arial" panose="020B0604020202020204" pitchFamily="34" charset="0"/>
              <a:buChar char="•"/>
            </a:pPr>
            <a:r>
              <a:rPr lang="en-US" sz="3500" dirty="0">
                <a:cs typeface="Arial" panose="020B0604020202020204" pitchFamily="34" charset="0"/>
              </a:rPr>
              <a:t>A more diverse reference genome could aid population-specific studies on genetic predisposition to diseases </a:t>
            </a:r>
            <a:r>
              <a:rPr lang="en-US" sz="3500" baseline="30000" dirty="0">
                <a:cs typeface="Arial" panose="020B0604020202020204" pitchFamily="34" charset="0"/>
              </a:rPr>
              <a:t>3</a:t>
            </a:r>
            <a:endParaRPr lang="en-US" sz="3500" dirty="0">
              <a:cs typeface="Arial" panose="020B0604020202020204" pitchFamily="34" charset="0"/>
            </a:endParaRPr>
          </a:p>
          <a:p>
            <a:pPr marL="571500" indent="-571500" algn="just">
              <a:buFont typeface="Arial" panose="020B0604020202020204" pitchFamily="34" charset="0"/>
              <a:buChar char="•"/>
            </a:pPr>
            <a:r>
              <a:rPr lang="en-US" sz="3500" dirty="0">
                <a:cs typeface="Arial" panose="020B0604020202020204" pitchFamily="34" charset="0"/>
              </a:rPr>
              <a:t>May aid in development of personalized medicine </a:t>
            </a:r>
            <a:r>
              <a:rPr lang="en-US" sz="3500" baseline="30000" dirty="0">
                <a:cs typeface="Arial" panose="020B0604020202020204" pitchFamily="34" charset="0"/>
              </a:rPr>
              <a:t>3</a:t>
            </a:r>
            <a:endParaRPr lang="en-US" sz="3500" dirty="0">
              <a:cs typeface="Arial" panose="020B0604020202020204" pitchFamily="34" charset="0"/>
            </a:endParaRPr>
          </a:p>
        </p:txBody>
      </p:sp>
      <p:sp>
        <p:nvSpPr>
          <p:cNvPr id="493" name="TextBox 492">
            <a:extLst>
              <a:ext uri="{FF2B5EF4-FFF2-40B4-BE49-F238E27FC236}">
                <a16:creationId xmlns:a16="http://schemas.microsoft.com/office/drawing/2014/main" id="{9D17C185-882F-984B-BBEE-425EFE5720EF}"/>
              </a:ext>
            </a:extLst>
          </p:cNvPr>
          <p:cNvSpPr txBox="1"/>
          <p:nvPr/>
        </p:nvSpPr>
        <p:spPr>
          <a:xfrm>
            <a:off x="38184039" y="24165151"/>
            <a:ext cx="4746898" cy="4524315"/>
          </a:xfrm>
          <a:prstGeom prst="rect">
            <a:avLst/>
          </a:prstGeom>
          <a:noFill/>
        </p:spPr>
        <p:txBody>
          <a:bodyPr wrap="square" rtlCol="0">
            <a:spAutoFit/>
          </a:bodyPr>
          <a:lstStyle/>
          <a:p>
            <a:pPr algn="just" defTabSz="3374305">
              <a:buSzPct val="75000"/>
              <a:defRPr/>
            </a:pPr>
            <a:r>
              <a:rPr lang="en-US" sz="3200" dirty="0">
                <a:latin typeface="+mj-lt"/>
              </a:rPr>
              <a:t>I would like to thank Dr. Flegel and Dr. Srivastava for their great mentorship and their support throughout this project.  </a:t>
            </a:r>
          </a:p>
          <a:p>
            <a:pPr algn="just" defTabSz="3374305">
              <a:buSzPct val="75000"/>
              <a:defRPr/>
            </a:pPr>
            <a:endParaRPr lang="en-US" sz="3200" dirty="0">
              <a:latin typeface="+mj-lt"/>
            </a:endParaRPr>
          </a:p>
          <a:p>
            <a:pPr algn="just" defTabSz="3374305">
              <a:buSzPct val="75000"/>
              <a:defRPr/>
            </a:pPr>
            <a:r>
              <a:rPr lang="en-US" sz="3200" dirty="0">
                <a:latin typeface="+mj-lt"/>
              </a:rPr>
              <a:t>Thank you also to the NIH SIP for the exceptional training in this unique year.</a:t>
            </a:r>
          </a:p>
        </p:txBody>
      </p:sp>
      <p:grpSp>
        <p:nvGrpSpPr>
          <p:cNvPr id="610" name="Group 609">
            <a:extLst>
              <a:ext uri="{FF2B5EF4-FFF2-40B4-BE49-F238E27FC236}">
                <a16:creationId xmlns:a16="http://schemas.microsoft.com/office/drawing/2014/main" id="{1A1DFF7E-C88A-6E4A-A0E2-F94C8527A668}"/>
              </a:ext>
            </a:extLst>
          </p:cNvPr>
          <p:cNvGrpSpPr/>
          <p:nvPr/>
        </p:nvGrpSpPr>
        <p:grpSpPr>
          <a:xfrm>
            <a:off x="13015235" y="29067933"/>
            <a:ext cx="17415713" cy="2878309"/>
            <a:chOff x="13015235" y="29256066"/>
            <a:chExt cx="17415713" cy="2878309"/>
          </a:xfrm>
        </p:grpSpPr>
        <p:sp>
          <p:nvSpPr>
            <p:cNvPr id="611" name="Rounded Rectangle 610">
              <a:extLst>
                <a:ext uri="{FF2B5EF4-FFF2-40B4-BE49-F238E27FC236}">
                  <a16:creationId xmlns:a16="http://schemas.microsoft.com/office/drawing/2014/main" id="{C8718CF0-0D89-424D-9123-EC3BF671924F}"/>
                </a:ext>
              </a:extLst>
            </p:cNvPr>
            <p:cNvSpPr/>
            <p:nvPr/>
          </p:nvSpPr>
          <p:spPr>
            <a:xfrm>
              <a:off x="13027415" y="29256066"/>
              <a:ext cx="17403530" cy="650067"/>
            </a:xfrm>
            <a:prstGeom prst="roundRect">
              <a:avLst/>
            </a:prstGeom>
            <a:solidFill>
              <a:srgbClr val="F8F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600" b="1" dirty="0">
                <a:solidFill>
                  <a:schemeClr val="bg1"/>
                </a:solidFill>
              </a:endParaRPr>
            </a:p>
          </p:txBody>
        </p:sp>
        <p:sp>
          <p:nvSpPr>
            <p:cNvPr id="612" name="Rectangle 611">
              <a:extLst>
                <a:ext uri="{FF2B5EF4-FFF2-40B4-BE49-F238E27FC236}">
                  <a16:creationId xmlns:a16="http://schemas.microsoft.com/office/drawing/2014/main" id="{215E0EB6-38AD-C64E-A682-21C54B301CDB}"/>
                </a:ext>
              </a:extLst>
            </p:cNvPr>
            <p:cNvSpPr/>
            <p:nvPr/>
          </p:nvSpPr>
          <p:spPr>
            <a:xfrm>
              <a:off x="13027416" y="29581222"/>
              <a:ext cx="17403532" cy="2181392"/>
            </a:xfrm>
            <a:prstGeom prst="rect">
              <a:avLst/>
            </a:prstGeom>
            <a:solidFill>
              <a:srgbClr val="F8F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E20462DD-CD6C-A74D-BCE9-30F8E7098D1F}"/>
                </a:ext>
              </a:extLst>
            </p:cNvPr>
            <p:cNvSpPr/>
            <p:nvPr/>
          </p:nvSpPr>
          <p:spPr>
            <a:xfrm rot="5400000">
              <a:off x="20704703" y="24214864"/>
              <a:ext cx="2226357" cy="13537430"/>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4" name="Rounded Rectangle 613">
              <a:extLst>
                <a:ext uri="{FF2B5EF4-FFF2-40B4-BE49-F238E27FC236}">
                  <a16:creationId xmlns:a16="http://schemas.microsoft.com/office/drawing/2014/main" id="{5113E7F9-5E6B-E748-B221-AE7CF22EE5E6}"/>
                </a:ext>
              </a:extLst>
            </p:cNvPr>
            <p:cNvSpPr/>
            <p:nvPr/>
          </p:nvSpPr>
          <p:spPr>
            <a:xfrm>
              <a:off x="13015235" y="31589150"/>
              <a:ext cx="17403532" cy="545225"/>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rPr>
                <a:t>Figure 2: </a:t>
              </a:r>
              <a:r>
                <a:rPr lang="en-US" sz="3600" dirty="0">
                  <a:solidFill>
                    <a:schemeClr val="bg1"/>
                  </a:solidFill>
                </a:rPr>
                <a:t>Constructed </a:t>
              </a:r>
              <a:r>
                <a:rPr lang="en-US" sz="3600" dirty="0">
                  <a:cs typeface="Arial" panose="020B0604020202020204" pitchFamily="34" charset="0"/>
                </a:rPr>
                <a:t>consensus sequences</a:t>
              </a:r>
              <a:r>
                <a:rPr lang="en-US" sz="3600" dirty="0">
                  <a:solidFill>
                    <a:schemeClr val="bg1"/>
                  </a:solidFill>
                </a:rPr>
                <a:t> span the entire region</a:t>
              </a:r>
            </a:p>
          </p:txBody>
        </p:sp>
      </p:grpSp>
      <p:pic>
        <p:nvPicPr>
          <p:cNvPr id="12" name="Picture 11">
            <a:extLst>
              <a:ext uri="{FF2B5EF4-FFF2-40B4-BE49-F238E27FC236}">
                <a16:creationId xmlns:a16="http://schemas.microsoft.com/office/drawing/2014/main" id="{DF7DE3DB-8B48-CA40-A4E8-AE87445FAA22}"/>
              </a:ext>
            </a:extLst>
          </p:cNvPr>
          <p:cNvPicPr>
            <a:picLocks noChangeAspect="1"/>
          </p:cNvPicPr>
          <p:nvPr/>
        </p:nvPicPr>
        <p:blipFill>
          <a:blip r:embed="rId11"/>
          <a:stretch>
            <a:fillRect/>
          </a:stretch>
        </p:blipFill>
        <p:spPr>
          <a:xfrm>
            <a:off x="13368475" y="29020540"/>
            <a:ext cx="16525674" cy="2541558"/>
          </a:xfrm>
          <a:prstGeom prst="rect">
            <a:avLst/>
          </a:prstGeom>
        </p:spPr>
      </p:pic>
      <p:sp>
        <p:nvSpPr>
          <p:cNvPr id="138" name="AutoShape 8363">
            <a:extLst>
              <a:ext uri="{FF2B5EF4-FFF2-40B4-BE49-F238E27FC236}">
                <a16:creationId xmlns:a16="http://schemas.microsoft.com/office/drawing/2014/main" id="{6F1C4E63-55A5-D448-9BA8-22DEB5191CC8}"/>
              </a:ext>
            </a:extLst>
          </p:cNvPr>
          <p:cNvSpPr>
            <a:spLocks noChangeArrowheads="1"/>
          </p:cNvSpPr>
          <p:nvPr/>
        </p:nvSpPr>
        <p:spPr bwMode="auto">
          <a:xfrm>
            <a:off x="-230820" y="-304800"/>
            <a:ext cx="43920000" cy="5926078"/>
          </a:xfrm>
          <a:prstGeom prst="roundRect">
            <a:avLst>
              <a:gd name="adj" fmla="val 0"/>
            </a:avLst>
          </a:prstGeom>
          <a:solidFill>
            <a:srgbClr val="112756"/>
          </a:solidFill>
          <a:ln w="25400" algn="ctr">
            <a:solidFill>
              <a:srgbClr val="254B99"/>
            </a:solidFill>
            <a:round/>
            <a:headEnd/>
            <a:tailEnd/>
          </a:ln>
        </p:spPr>
        <p:txBody>
          <a:bodyPr wrap="none" anchor="ctr"/>
          <a:lstStyle/>
          <a:p>
            <a:pPr algn="ctr">
              <a:spcBef>
                <a:spcPct val="50000"/>
              </a:spcBef>
            </a:pPr>
            <a:endParaRPr lang="en-US" sz="9005" dirty="0">
              <a:latin typeface="+mj-lt"/>
            </a:endParaRPr>
          </a:p>
        </p:txBody>
      </p:sp>
      <p:sp>
        <p:nvSpPr>
          <p:cNvPr id="139" name="TextBox 138">
            <a:extLst>
              <a:ext uri="{FF2B5EF4-FFF2-40B4-BE49-F238E27FC236}">
                <a16:creationId xmlns:a16="http://schemas.microsoft.com/office/drawing/2014/main" id="{3AF3780A-F519-8345-A863-F76B966D0DDF}"/>
              </a:ext>
            </a:extLst>
          </p:cNvPr>
          <p:cNvSpPr txBox="1"/>
          <p:nvPr/>
        </p:nvSpPr>
        <p:spPr>
          <a:xfrm>
            <a:off x="2933700" y="159152"/>
            <a:ext cx="37566600" cy="5215402"/>
          </a:xfrm>
          <a:prstGeom prst="rect">
            <a:avLst/>
          </a:prstGeom>
          <a:noFill/>
          <a:ln>
            <a:noFill/>
          </a:ln>
        </p:spPr>
        <p:txBody>
          <a:bodyPr wrap="square" rtlCol="0">
            <a:spAutoFit/>
          </a:bodyPr>
          <a:lstStyle/>
          <a:p>
            <a:pPr algn="ctr"/>
            <a:r>
              <a:rPr lang="en-CA" i="1" dirty="0" err="1">
                <a:solidFill>
                  <a:schemeClr val="bg1"/>
                </a:solidFill>
              </a:rPr>
              <a:t>HapPy</a:t>
            </a:r>
            <a:r>
              <a:rPr lang="en-CA" dirty="0">
                <a:solidFill>
                  <a:schemeClr val="bg1"/>
                </a:solidFill>
              </a:rPr>
              <a:t>: an Algorithm for Chromosome-Scale Haplotype Reconstruction using Experimentally Verified Sequences from the 1000 Genomes Project</a:t>
            </a:r>
            <a:endParaRPr lang="en-US" sz="2051" dirty="0">
              <a:solidFill>
                <a:schemeClr val="bg1"/>
              </a:solidFill>
              <a:latin typeface="+mj-lt"/>
              <a:cs typeface="Arial" panose="020B0604020202020204" pitchFamily="34" charset="0"/>
            </a:endParaRPr>
          </a:p>
          <a:p>
            <a:pPr algn="ctr"/>
            <a:endParaRPr lang="en-US" sz="2000" dirty="0">
              <a:solidFill>
                <a:schemeClr val="bg1"/>
              </a:solidFill>
              <a:latin typeface="+mj-lt"/>
              <a:cs typeface="Arial" panose="020B0604020202020204" pitchFamily="34" charset="0"/>
            </a:endParaRPr>
          </a:p>
          <a:p>
            <a:pPr algn="ctr"/>
            <a:r>
              <a:rPr lang="en-US" sz="4921" dirty="0">
                <a:solidFill>
                  <a:schemeClr val="bg1"/>
                </a:solidFill>
                <a:latin typeface="+mj-lt"/>
                <a:cs typeface="Arial" panose="020B0604020202020204" pitchFamily="34" charset="0"/>
              </a:rPr>
              <a:t>Anne-Sophie Fratzscher</a:t>
            </a:r>
            <a:r>
              <a:rPr lang="en-US" sz="4921" baseline="30000" dirty="0">
                <a:solidFill>
                  <a:schemeClr val="bg1"/>
                </a:solidFill>
                <a:latin typeface="+mj-lt"/>
                <a:cs typeface="Arial" panose="020B0604020202020204" pitchFamily="34" charset="0"/>
              </a:rPr>
              <a:t>1,2</a:t>
            </a:r>
            <a:r>
              <a:rPr lang="en-US" sz="4921" dirty="0">
                <a:solidFill>
                  <a:schemeClr val="bg1"/>
                </a:solidFill>
                <a:latin typeface="+mj-lt"/>
                <a:cs typeface="Arial" panose="020B0604020202020204" pitchFamily="34" charset="0"/>
              </a:rPr>
              <a:t>, </a:t>
            </a:r>
            <a:r>
              <a:rPr lang="en-US" sz="4921" dirty="0" err="1">
                <a:solidFill>
                  <a:schemeClr val="bg1"/>
                </a:solidFill>
                <a:latin typeface="+mj-lt"/>
                <a:cs typeface="Arial" panose="020B0604020202020204" pitchFamily="34" charset="0"/>
              </a:rPr>
              <a:t>Kshitij</a:t>
            </a:r>
            <a:r>
              <a:rPr lang="en-US" sz="4921" dirty="0">
                <a:solidFill>
                  <a:schemeClr val="bg1"/>
                </a:solidFill>
                <a:latin typeface="+mj-lt"/>
                <a:cs typeface="Arial" panose="020B0604020202020204" pitchFamily="34" charset="0"/>
              </a:rPr>
              <a:t> Srivastava</a:t>
            </a:r>
            <a:r>
              <a:rPr lang="en-US" sz="4921" baseline="30000" dirty="0">
                <a:solidFill>
                  <a:schemeClr val="bg1"/>
                </a:solidFill>
                <a:latin typeface="+mj-lt"/>
                <a:cs typeface="Arial" panose="020B0604020202020204" pitchFamily="34" charset="0"/>
              </a:rPr>
              <a:t>1</a:t>
            </a:r>
            <a:r>
              <a:rPr lang="en-US" sz="4921" dirty="0">
                <a:solidFill>
                  <a:schemeClr val="bg1"/>
                </a:solidFill>
                <a:latin typeface="+mj-lt"/>
                <a:cs typeface="Arial" panose="020B0604020202020204" pitchFamily="34" charset="0"/>
              </a:rPr>
              <a:t>, Willy A. Flegel</a:t>
            </a:r>
            <a:r>
              <a:rPr lang="en-US" sz="4921" baseline="30000" dirty="0">
                <a:solidFill>
                  <a:schemeClr val="bg1"/>
                </a:solidFill>
                <a:latin typeface="+mj-lt"/>
                <a:cs typeface="Arial" panose="020B0604020202020204" pitchFamily="34" charset="0"/>
              </a:rPr>
              <a:t>1</a:t>
            </a:r>
            <a:endParaRPr lang="en-US" sz="4921" dirty="0">
              <a:solidFill>
                <a:schemeClr val="bg1"/>
              </a:solidFill>
              <a:latin typeface="+mj-lt"/>
              <a:cs typeface="Arial" panose="020B0604020202020204" pitchFamily="34" charset="0"/>
            </a:endParaRPr>
          </a:p>
          <a:p>
            <a:pPr algn="ctr"/>
            <a:r>
              <a:rPr lang="en-US" sz="4921" baseline="30000" dirty="0">
                <a:solidFill>
                  <a:schemeClr val="bg1"/>
                </a:solidFill>
                <a:latin typeface="+mj-lt"/>
                <a:cs typeface="Arial" panose="020B0604020202020204" pitchFamily="34" charset="0"/>
              </a:rPr>
              <a:t> </a:t>
            </a:r>
            <a:r>
              <a:rPr lang="en-US" sz="4400" baseline="30000" dirty="0">
                <a:solidFill>
                  <a:schemeClr val="bg1"/>
                </a:solidFill>
                <a:latin typeface="+mj-lt"/>
                <a:cs typeface="Arial" panose="020B0604020202020204" pitchFamily="34" charset="0"/>
              </a:rPr>
              <a:t>1</a:t>
            </a:r>
            <a:r>
              <a:rPr lang="en-US" sz="4400" dirty="0">
                <a:solidFill>
                  <a:schemeClr val="bg1"/>
                </a:solidFill>
                <a:latin typeface="+mj-lt"/>
                <a:cs typeface="Arial" panose="020B0604020202020204" pitchFamily="34" charset="0"/>
              </a:rPr>
              <a:t>Department of Transfusion Medicine, NIH Clinical Center, National Institutes of Health, Bethesda, MD</a:t>
            </a:r>
          </a:p>
          <a:p>
            <a:pPr algn="ctr"/>
            <a:r>
              <a:rPr lang="en-US" sz="4400" baseline="30000" dirty="0">
                <a:solidFill>
                  <a:schemeClr val="bg1"/>
                </a:solidFill>
                <a:latin typeface="+mj-lt"/>
                <a:cs typeface="Arial" panose="020B0604020202020204" pitchFamily="34" charset="0"/>
              </a:rPr>
              <a:t>2</a:t>
            </a:r>
            <a:r>
              <a:rPr lang="en-US" sz="4400" dirty="0">
                <a:solidFill>
                  <a:schemeClr val="bg1"/>
                </a:solidFill>
                <a:latin typeface="+mj-lt"/>
                <a:cs typeface="Arial" panose="020B0604020202020204" pitchFamily="34" charset="0"/>
              </a:rPr>
              <a:t>McGill University, Montréal, QC</a:t>
            </a:r>
          </a:p>
        </p:txBody>
      </p:sp>
      <p:sp>
        <p:nvSpPr>
          <p:cNvPr id="140" name="AutoShape 8363">
            <a:extLst>
              <a:ext uri="{FF2B5EF4-FFF2-40B4-BE49-F238E27FC236}">
                <a16:creationId xmlns:a16="http://schemas.microsoft.com/office/drawing/2014/main" id="{CDAA8DE9-74D6-9345-B611-21418D867990}"/>
              </a:ext>
            </a:extLst>
          </p:cNvPr>
          <p:cNvSpPr>
            <a:spLocks noChangeArrowheads="1"/>
          </p:cNvSpPr>
          <p:nvPr/>
        </p:nvSpPr>
        <p:spPr bwMode="auto">
          <a:xfrm>
            <a:off x="38184039" y="29678577"/>
            <a:ext cx="4917303"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Contact</a:t>
            </a:r>
          </a:p>
        </p:txBody>
      </p:sp>
      <p:sp>
        <p:nvSpPr>
          <p:cNvPr id="141" name="TextBox 140">
            <a:extLst>
              <a:ext uri="{FF2B5EF4-FFF2-40B4-BE49-F238E27FC236}">
                <a16:creationId xmlns:a16="http://schemas.microsoft.com/office/drawing/2014/main" id="{06CE8F65-9D33-DB48-A10E-3959F48A3359}"/>
              </a:ext>
            </a:extLst>
          </p:cNvPr>
          <p:cNvSpPr txBox="1"/>
          <p:nvPr/>
        </p:nvSpPr>
        <p:spPr>
          <a:xfrm>
            <a:off x="38184038" y="30861000"/>
            <a:ext cx="4875191" cy="1077218"/>
          </a:xfrm>
          <a:prstGeom prst="rect">
            <a:avLst/>
          </a:prstGeom>
          <a:noFill/>
        </p:spPr>
        <p:txBody>
          <a:bodyPr wrap="square" rtlCol="0">
            <a:spAutoFit/>
          </a:bodyPr>
          <a:lstStyle/>
          <a:p>
            <a:pPr algn="just" defTabSz="3374305">
              <a:buSzPct val="75000"/>
              <a:defRPr/>
            </a:pPr>
            <a:r>
              <a:rPr lang="en-US" sz="3200" dirty="0" err="1">
                <a:latin typeface="+mj-lt"/>
              </a:rPr>
              <a:t>anne-sophie.fratzscher</a:t>
            </a:r>
            <a:endParaRPr lang="en-US" sz="3200" dirty="0">
              <a:latin typeface="+mj-lt"/>
            </a:endParaRPr>
          </a:p>
          <a:p>
            <a:pPr algn="just" defTabSz="3374305">
              <a:buSzPct val="75000"/>
              <a:defRPr/>
            </a:pPr>
            <a:r>
              <a:rPr lang="en-US" sz="3200" dirty="0">
                <a:latin typeface="+mj-lt"/>
              </a:rPr>
              <a:t>@</a:t>
            </a:r>
            <a:r>
              <a:rPr lang="en-US" sz="3200" dirty="0" err="1">
                <a:latin typeface="+mj-lt"/>
              </a:rPr>
              <a:t>mail.mcgill.ca</a:t>
            </a:r>
            <a:endParaRPr lang="en-US" sz="3200" dirty="0">
              <a:latin typeface="+mj-lt"/>
            </a:endParaRPr>
          </a:p>
        </p:txBody>
      </p:sp>
    </p:spTree>
    <p:extLst>
      <p:ext uri="{BB962C8B-B14F-4D97-AF65-F5344CB8AC3E}">
        <p14:creationId xmlns:p14="http://schemas.microsoft.com/office/powerpoint/2010/main" val="58520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198806-112A-284E-9F5B-22BFB39F40E3}"/>
              </a:ext>
            </a:extLst>
          </p:cNvPr>
          <p:cNvPicPr>
            <a:picLocks noChangeAspect="1"/>
          </p:cNvPicPr>
          <p:nvPr/>
        </p:nvPicPr>
        <p:blipFill>
          <a:blip r:embed="rId3"/>
          <a:stretch>
            <a:fillRect/>
          </a:stretch>
        </p:blipFill>
        <p:spPr>
          <a:xfrm>
            <a:off x="9410941" y="1104900"/>
            <a:ext cx="24612118" cy="30251400"/>
          </a:xfrm>
          <a:prstGeom prst="rect">
            <a:avLst/>
          </a:prstGeom>
        </p:spPr>
      </p:pic>
    </p:spTree>
    <p:extLst>
      <p:ext uri="{BB962C8B-B14F-4D97-AF65-F5344CB8AC3E}">
        <p14:creationId xmlns:p14="http://schemas.microsoft.com/office/powerpoint/2010/main" val="1631701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a:extLst>
              <a:ext uri="{FF2B5EF4-FFF2-40B4-BE49-F238E27FC236}">
                <a16:creationId xmlns:a16="http://schemas.microsoft.com/office/drawing/2014/main" id="{3B32CA62-7EC6-5743-BAD7-70FFC70A1638}"/>
              </a:ext>
            </a:extLst>
          </p:cNvPr>
          <p:cNvCxnSpPr>
            <a:cxnSpLocks/>
          </p:cNvCxnSpPr>
          <p:nvPr/>
        </p:nvCxnSpPr>
        <p:spPr>
          <a:xfrm flipV="1">
            <a:off x="19507200" y="8894431"/>
            <a:ext cx="2190538" cy="1849769"/>
          </a:xfrm>
          <a:prstGeom prst="bentConnector3">
            <a:avLst>
              <a:gd name="adj1" fmla="val 77829"/>
            </a:avLst>
          </a:prstGeom>
          <a:ln>
            <a:tailEnd type="triangle"/>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CA668720-66A8-7B4A-B4E8-898CB930A708}"/>
              </a:ext>
            </a:extLst>
          </p:cNvPr>
          <p:cNvGrpSpPr/>
          <p:nvPr/>
        </p:nvGrpSpPr>
        <p:grpSpPr>
          <a:xfrm>
            <a:off x="12329319" y="6891529"/>
            <a:ext cx="8789375" cy="4435110"/>
            <a:chOff x="12328447" y="6891528"/>
            <a:chExt cx="8461276" cy="4443585"/>
          </a:xfrm>
        </p:grpSpPr>
        <p:grpSp>
          <p:nvGrpSpPr>
            <p:cNvPr id="4" name="Group 3">
              <a:extLst>
                <a:ext uri="{FF2B5EF4-FFF2-40B4-BE49-F238E27FC236}">
                  <a16:creationId xmlns:a16="http://schemas.microsoft.com/office/drawing/2014/main" id="{674389D0-9156-9A42-8A6F-061336AFE5DE}"/>
                </a:ext>
              </a:extLst>
            </p:cNvPr>
            <p:cNvGrpSpPr/>
            <p:nvPr/>
          </p:nvGrpSpPr>
          <p:grpSpPr>
            <a:xfrm>
              <a:off x="12328447" y="6891528"/>
              <a:ext cx="8461276" cy="4443585"/>
              <a:chOff x="21386626" y="6859333"/>
              <a:chExt cx="10842112" cy="4019893"/>
            </a:xfrm>
          </p:grpSpPr>
          <p:sp>
            <p:nvSpPr>
              <p:cNvPr id="9" name="Rounded Rectangle 1063">
                <a:extLst>
                  <a:ext uri="{FF2B5EF4-FFF2-40B4-BE49-F238E27FC236}">
                    <a16:creationId xmlns:a16="http://schemas.microsoft.com/office/drawing/2014/main" id="{233D03EF-DAD7-494E-881B-3C0CE70174C8}"/>
                  </a:ext>
                </a:extLst>
              </p:cNvPr>
              <p:cNvSpPr/>
              <p:nvPr/>
            </p:nvSpPr>
            <p:spPr>
              <a:xfrm>
                <a:off x="21386626" y="7243706"/>
                <a:ext cx="10842112" cy="3635520"/>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4A93CC7-4E3C-CA4B-9003-9B6E6266CD59}"/>
                  </a:ext>
                </a:extLst>
              </p:cNvPr>
              <p:cNvSpPr/>
              <p:nvPr/>
            </p:nvSpPr>
            <p:spPr>
              <a:xfrm>
                <a:off x="21398960" y="6859333"/>
                <a:ext cx="10748221" cy="1330981"/>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900" dirty="0">
                    <a:solidFill>
                      <a:schemeClr val="bg1"/>
                    </a:solidFill>
                  </a:rPr>
                  <a:t>Step 1: Select all protein-coding genes from long arm of chromosome 1  </a:t>
                </a:r>
              </a:p>
            </p:txBody>
          </p:sp>
        </p:grpSp>
        <p:sp>
          <p:nvSpPr>
            <p:cNvPr id="5" name="Rounded Rectangle 4">
              <a:extLst>
                <a:ext uri="{FF2B5EF4-FFF2-40B4-BE49-F238E27FC236}">
                  <a16:creationId xmlns:a16="http://schemas.microsoft.com/office/drawing/2014/main" id="{F12F8F10-430F-DD47-BA88-4FBB6C4CA0F3}"/>
                </a:ext>
              </a:extLst>
            </p:cNvPr>
            <p:cNvSpPr/>
            <p:nvPr/>
          </p:nvSpPr>
          <p:spPr>
            <a:xfrm>
              <a:off x="16383130" y="9083168"/>
              <a:ext cx="3944192" cy="126546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extract protein-coding genes on long arm of chromosome 1</a:t>
              </a:r>
            </a:p>
          </p:txBody>
        </p:sp>
        <p:pic>
          <p:nvPicPr>
            <p:cNvPr id="6" name="Picture 10">
              <a:extLst>
                <a:ext uri="{FF2B5EF4-FFF2-40B4-BE49-F238E27FC236}">
                  <a16:creationId xmlns:a16="http://schemas.microsoft.com/office/drawing/2014/main" id="{560644BC-7E87-1A4F-B429-8331BD7EC9B6}"/>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385953" y="5387810"/>
              <a:ext cx="403747" cy="6914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667C5EF-9A98-E74D-B37C-0BDC8B494F32}"/>
                </a:ext>
              </a:extLst>
            </p:cNvPr>
            <p:cNvCxnSpPr>
              <a:cxnSpLocks/>
            </p:cNvCxnSpPr>
            <p:nvPr/>
          </p:nvCxnSpPr>
          <p:spPr>
            <a:xfrm>
              <a:off x="16316635" y="9181762"/>
              <a:ext cx="0" cy="12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9467D624-01AA-9542-A31B-CF6500027B7F}"/>
                </a:ext>
              </a:extLst>
            </p:cNvPr>
            <p:cNvPicPr>
              <a:picLocks noChangeAspect="1"/>
            </p:cNvPicPr>
            <p:nvPr/>
          </p:nvPicPr>
          <p:blipFill>
            <a:blip r:embed="rId4"/>
            <a:stretch>
              <a:fillRect/>
            </a:stretch>
          </p:blipFill>
          <p:spPr>
            <a:xfrm>
              <a:off x="13063713" y="10446179"/>
              <a:ext cx="6978328" cy="605879"/>
            </a:xfrm>
            <a:prstGeom prst="rect">
              <a:avLst/>
            </a:prstGeom>
          </p:spPr>
        </p:pic>
      </p:grpSp>
      <p:grpSp>
        <p:nvGrpSpPr>
          <p:cNvPr id="11" name="Group 10">
            <a:extLst>
              <a:ext uri="{FF2B5EF4-FFF2-40B4-BE49-F238E27FC236}">
                <a16:creationId xmlns:a16="http://schemas.microsoft.com/office/drawing/2014/main" id="{77371BF2-31B2-4E40-AAFC-36EADB2CB5D8}"/>
              </a:ext>
            </a:extLst>
          </p:cNvPr>
          <p:cNvGrpSpPr/>
          <p:nvPr/>
        </p:nvGrpSpPr>
        <p:grpSpPr>
          <a:xfrm>
            <a:off x="21328873" y="6868826"/>
            <a:ext cx="9799181" cy="18089205"/>
            <a:chOff x="21357795" y="6901024"/>
            <a:chExt cx="10842112" cy="15416715"/>
          </a:xfrm>
        </p:grpSpPr>
        <p:sp>
          <p:nvSpPr>
            <p:cNvPr id="12" name="Rounded Rectangle 1063">
              <a:extLst>
                <a:ext uri="{FF2B5EF4-FFF2-40B4-BE49-F238E27FC236}">
                  <a16:creationId xmlns:a16="http://schemas.microsoft.com/office/drawing/2014/main" id="{47EC19E6-9A00-3647-827C-42C4781F938E}"/>
                </a:ext>
              </a:extLst>
            </p:cNvPr>
            <p:cNvSpPr/>
            <p:nvPr/>
          </p:nvSpPr>
          <p:spPr>
            <a:xfrm>
              <a:off x="21357795" y="7378729"/>
              <a:ext cx="10842112" cy="14939010"/>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041E370-80A7-C14D-81AC-F6CB744DFF50}"/>
                </a:ext>
              </a:extLst>
            </p:cNvPr>
            <p:cNvSpPr/>
            <p:nvPr/>
          </p:nvSpPr>
          <p:spPr>
            <a:xfrm>
              <a:off x="21398959" y="6901024"/>
              <a:ext cx="10748221" cy="1204075"/>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900" dirty="0">
                  <a:solidFill>
                    <a:schemeClr val="bg1"/>
                  </a:solidFill>
                </a:rPr>
                <a:t>Step 2: Generate haplotypes for genes using long contiguous stretches of homozygosity</a:t>
              </a:r>
            </a:p>
          </p:txBody>
        </p:sp>
      </p:grpSp>
      <p:sp>
        <p:nvSpPr>
          <p:cNvPr id="14" name="Rounded Rectangle 13">
            <a:extLst>
              <a:ext uri="{FF2B5EF4-FFF2-40B4-BE49-F238E27FC236}">
                <a16:creationId xmlns:a16="http://schemas.microsoft.com/office/drawing/2014/main" id="{1AC4CD75-4573-E448-8459-C2B7AE3BA740}"/>
              </a:ext>
            </a:extLst>
          </p:cNvPr>
          <p:cNvSpPr/>
          <p:nvPr/>
        </p:nvSpPr>
        <p:spPr>
          <a:xfrm>
            <a:off x="22042906" y="9476893"/>
            <a:ext cx="6895533" cy="79081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select region between last nucleotide of previous gene and first nucleotide of next gene</a:t>
            </a:r>
          </a:p>
        </p:txBody>
      </p:sp>
      <p:cxnSp>
        <p:nvCxnSpPr>
          <p:cNvPr id="15" name="Straight Arrow Connector 14">
            <a:extLst>
              <a:ext uri="{FF2B5EF4-FFF2-40B4-BE49-F238E27FC236}">
                <a16:creationId xmlns:a16="http://schemas.microsoft.com/office/drawing/2014/main" id="{DBF3A7F9-C7C3-0E46-942D-6824205E4C15}"/>
              </a:ext>
            </a:extLst>
          </p:cNvPr>
          <p:cNvCxnSpPr>
            <a:cxnSpLocks/>
          </p:cNvCxnSpPr>
          <p:nvPr/>
        </p:nvCxnSpPr>
        <p:spPr>
          <a:xfrm>
            <a:off x="29410370" y="9457636"/>
            <a:ext cx="0" cy="9660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Cloud 15">
            <a:extLst>
              <a:ext uri="{FF2B5EF4-FFF2-40B4-BE49-F238E27FC236}">
                <a16:creationId xmlns:a16="http://schemas.microsoft.com/office/drawing/2014/main" id="{56189662-2C51-2743-A3C9-787D769DC62F}"/>
              </a:ext>
            </a:extLst>
          </p:cNvPr>
          <p:cNvSpPr/>
          <p:nvPr/>
        </p:nvSpPr>
        <p:spPr>
          <a:xfrm>
            <a:off x="21936224" y="14322401"/>
            <a:ext cx="3033412" cy="115914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1000 Genomes 30x on GrCH38</a:t>
            </a:r>
          </a:p>
        </p:txBody>
      </p:sp>
      <p:cxnSp>
        <p:nvCxnSpPr>
          <p:cNvPr id="17" name="Straight Arrow Connector 16">
            <a:extLst>
              <a:ext uri="{FF2B5EF4-FFF2-40B4-BE49-F238E27FC236}">
                <a16:creationId xmlns:a16="http://schemas.microsoft.com/office/drawing/2014/main" id="{D7D0544C-0BEF-A54C-894D-8183938C615A}"/>
              </a:ext>
            </a:extLst>
          </p:cNvPr>
          <p:cNvCxnSpPr>
            <a:cxnSpLocks/>
          </p:cNvCxnSpPr>
          <p:nvPr/>
        </p:nvCxnSpPr>
        <p:spPr>
          <a:xfrm flipV="1">
            <a:off x="25226747" y="14979626"/>
            <a:ext cx="3762311" cy="317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AutoShape 8363">
            <a:extLst>
              <a:ext uri="{FF2B5EF4-FFF2-40B4-BE49-F238E27FC236}">
                <a16:creationId xmlns:a16="http://schemas.microsoft.com/office/drawing/2014/main" id="{A758F184-E553-A14F-8040-75C55B80DC6D}"/>
              </a:ext>
            </a:extLst>
          </p:cNvPr>
          <p:cNvSpPr>
            <a:spLocks noChangeArrowheads="1"/>
          </p:cNvSpPr>
          <p:nvPr/>
        </p:nvSpPr>
        <p:spPr bwMode="auto">
          <a:xfrm>
            <a:off x="22025986" y="15760915"/>
            <a:ext cx="8697043" cy="939369"/>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genotype data for gene</a:t>
            </a:r>
            <a:br>
              <a:rPr lang="en-US" sz="2800" dirty="0">
                <a:latin typeface="+mj-lt"/>
              </a:rPr>
            </a:br>
            <a:r>
              <a:rPr lang="en-US" sz="2800" dirty="0">
                <a:latin typeface="+mj-lt"/>
              </a:rPr>
              <a:t>(3202 individuals) </a:t>
            </a:r>
          </a:p>
        </p:txBody>
      </p:sp>
      <p:cxnSp>
        <p:nvCxnSpPr>
          <p:cNvPr id="19" name="Straight Arrow Connector 18">
            <a:extLst>
              <a:ext uri="{FF2B5EF4-FFF2-40B4-BE49-F238E27FC236}">
                <a16:creationId xmlns:a16="http://schemas.microsoft.com/office/drawing/2014/main" id="{B51FF8B2-1DB7-A84A-9495-F7D469425E4E}"/>
              </a:ext>
            </a:extLst>
          </p:cNvPr>
          <p:cNvCxnSpPr>
            <a:cxnSpLocks/>
          </p:cNvCxnSpPr>
          <p:nvPr/>
        </p:nvCxnSpPr>
        <p:spPr>
          <a:xfrm>
            <a:off x="29410370" y="13182940"/>
            <a:ext cx="0" cy="2298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9">
            <a:extLst>
              <a:ext uri="{FF2B5EF4-FFF2-40B4-BE49-F238E27FC236}">
                <a16:creationId xmlns:a16="http://schemas.microsoft.com/office/drawing/2014/main" id="{4C130188-B31B-8545-94B4-E12249CF44B4}"/>
              </a:ext>
            </a:extLst>
          </p:cNvPr>
          <p:cNvSpPr/>
          <p:nvPr/>
        </p:nvSpPr>
        <p:spPr>
          <a:xfrm>
            <a:off x="22042907" y="17058747"/>
            <a:ext cx="6937201" cy="126546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Extract unambiguous haplotypes by selecting individual sequences with  a single site of heterozygosity or complete heterozygosity</a:t>
            </a:r>
          </a:p>
        </p:txBody>
      </p:sp>
      <p:sp>
        <p:nvSpPr>
          <p:cNvPr id="21" name="Rounded Rectangle 20">
            <a:extLst>
              <a:ext uri="{FF2B5EF4-FFF2-40B4-BE49-F238E27FC236}">
                <a16:creationId xmlns:a16="http://schemas.microsoft.com/office/drawing/2014/main" id="{3C187CD6-01C3-8040-B951-0E1060D60327}"/>
              </a:ext>
            </a:extLst>
          </p:cNvPr>
          <p:cNvSpPr/>
          <p:nvPr/>
        </p:nvSpPr>
        <p:spPr>
          <a:xfrm>
            <a:off x="26192758" y="14919972"/>
            <a:ext cx="3850445" cy="764401"/>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solidFill>
                  <a:schemeClr val="tx1"/>
                </a:solidFill>
              </a:rPr>
              <a:t>Fetch data</a:t>
            </a:r>
          </a:p>
        </p:txBody>
      </p:sp>
      <p:pic>
        <p:nvPicPr>
          <p:cNvPr id="22" name="Picture 21">
            <a:extLst>
              <a:ext uri="{FF2B5EF4-FFF2-40B4-BE49-F238E27FC236}">
                <a16:creationId xmlns:a16="http://schemas.microsoft.com/office/drawing/2014/main" id="{AE92FC77-F8AB-1D42-B76C-06F3FF985538}"/>
              </a:ext>
            </a:extLst>
          </p:cNvPr>
          <p:cNvPicPr>
            <a:picLocks noChangeAspect="1"/>
          </p:cNvPicPr>
          <p:nvPr/>
        </p:nvPicPr>
        <p:blipFill>
          <a:blip r:embed="rId5"/>
          <a:stretch>
            <a:fillRect/>
          </a:stretch>
        </p:blipFill>
        <p:spPr>
          <a:xfrm>
            <a:off x="23181240" y="17983200"/>
            <a:ext cx="6689160" cy="6893119"/>
          </a:xfrm>
          <a:prstGeom prst="rect">
            <a:avLst/>
          </a:prstGeom>
          <a:ln>
            <a:noFill/>
          </a:ln>
        </p:spPr>
      </p:pic>
      <p:sp>
        <p:nvSpPr>
          <p:cNvPr id="23" name="AutoShape 8363">
            <a:extLst>
              <a:ext uri="{FF2B5EF4-FFF2-40B4-BE49-F238E27FC236}">
                <a16:creationId xmlns:a16="http://schemas.microsoft.com/office/drawing/2014/main" id="{E5CAA9A9-B338-704E-AFE7-A8A50CE139A5}"/>
              </a:ext>
            </a:extLst>
          </p:cNvPr>
          <p:cNvSpPr>
            <a:spLocks noChangeArrowheads="1"/>
          </p:cNvSpPr>
          <p:nvPr/>
        </p:nvSpPr>
        <p:spPr bwMode="auto">
          <a:xfrm>
            <a:off x="21920984" y="8604917"/>
            <a:ext cx="8721787" cy="718240"/>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24" name="Straight Arrow Connector 23">
            <a:extLst>
              <a:ext uri="{FF2B5EF4-FFF2-40B4-BE49-F238E27FC236}">
                <a16:creationId xmlns:a16="http://schemas.microsoft.com/office/drawing/2014/main" id="{785FD03E-F3DF-C04B-A949-C51B16CD133C}"/>
              </a:ext>
            </a:extLst>
          </p:cNvPr>
          <p:cNvCxnSpPr>
            <a:cxnSpLocks/>
          </p:cNvCxnSpPr>
          <p:nvPr/>
        </p:nvCxnSpPr>
        <p:spPr>
          <a:xfrm>
            <a:off x="29410370" y="17054323"/>
            <a:ext cx="0" cy="1274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5" name="Group 24">
            <a:extLst>
              <a:ext uri="{FF2B5EF4-FFF2-40B4-BE49-F238E27FC236}">
                <a16:creationId xmlns:a16="http://schemas.microsoft.com/office/drawing/2014/main" id="{AC5F23C2-413C-7C41-A26F-AC98ED9DA626}"/>
              </a:ext>
            </a:extLst>
          </p:cNvPr>
          <p:cNvGrpSpPr/>
          <p:nvPr/>
        </p:nvGrpSpPr>
        <p:grpSpPr>
          <a:xfrm>
            <a:off x="12325869" y="11573538"/>
            <a:ext cx="8809498" cy="13392523"/>
            <a:chOff x="21357794" y="6859333"/>
            <a:chExt cx="10842112" cy="4450406"/>
          </a:xfrm>
        </p:grpSpPr>
        <p:sp>
          <p:nvSpPr>
            <p:cNvPr id="26" name="Rounded Rectangle 1063">
              <a:extLst>
                <a:ext uri="{FF2B5EF4-FFF2-40B4-BE49-F238E27FC236}">
                  <a16:creationId xmlns:a16="http://schemas.microsoft.com/office/drawing/2014/main" id="{6C71615D-4DFF-CA44-A5B4-0C781E328FF2}"/>
                </a:ext>
              </a:extLst>
            </p:cNvPr>
            <p:cNvSpPr/>
            <p:nvPr/>
          </p:nvSpPr>
          <p:spPr>
            <a:xfrm>
              <a:off x="21357794" y="7036610"/>
              <a:ext cx="10842112" cy="4273129"/>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B31B34B9-3B13-FB4E-B8A9-9E10C46B0203}"/>
                </a:ext>
              </a:extLst>
            </p:cNvPr>
            <p:cNvSpPr/>
            <p:nvPr/>
          </p:nvSpPr>
          <p:spPr>
            <a:xfrm>
              <a:off x="21398960" y="6859333"/>
              <a:ext cx="10748221" cy="460797"/>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a:solidFill>
                    <a:schemeClr val="bg1"/>
                  </a:solidFill>
                </a:rPr>
                <a:t>Step 3: Build long-range haplotypes from full-length haplotypes for genes</a:t>
              </a:r>
            </a:p>
          </p:txBody>
        </p:sp>
      </p:grpSp>
      <p:cxnSp>
        <p:nvCxnSpPr>
          <p:cNvPr id="28" name="Straight Arrow Connector 27">
            <a:extLst>
              <a:ext uri="{FF2B5EF4-FFF2-40B4-BE49-F238E27FC236}">
                <a16:creationId xmlns:a16="http://schemas.microsoft.com/office/drawing/2014/main" id="{83A502BE-06EC-904F-BE61-58AB910BEA7D}"/>
              </a:ext>
            </a:extLst>
          </p:cNvPr>
          <p:cNvCxnSpPr>
            <a:cxnSpLocks/>
          </p:cNvCxnSpPr>
          <p:nvPr/>
        </p:nvCxnSpPr>
        <p:spPr>
          <a:xfrm flipH="1">
            <a:off x="20694908" y="13716000"/>
            <a:ext cx="5546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AutoShape 8363">
            <a:extLst>
              <a:ext uri="{FF2B5EF4-FFF2-40B4-BE49-F238E27FC236}">
                <a16:creationId xmlns:a16="http://schemas.microsoft.com/office/drawing/2014/main" id="{36E877C3-27AB-C44A-929E-05D55F2F4383}"/>
              </a:ext>
            </a:extLst>
          </p:cNvPr>
          <p:cNvSpPr>
            <a:spLocks noChangeArrowheads="1"/>
          </p:cNvSpPr>
          <p:nvPr/>
        </p:nvSpPr>
        <p:spPr bwMode="auto">
          <a:xfrm>
            <a:off x="13040666" y="13389648"/>
            <a:ext cx="7406518" cy="704376"/>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get full-length haplotypes for subset of genes</a:t>
            </a:r>
          </a:p>
        </p:txBody>
      </p:sp>
      <p:cxnSp>
        <p:nvCxnSpPr>
          <p:cNvPr id="30" name="Straight Connector 29">
            <a:extLst>
              <a:ext uri="{FF2B5EF4-FFF2-40B4-BE49-F238E27FC236}">
                <a16:creationId xmlns:a16="http://schemas.microsoft.com/office/drawing/2014/main" id="{B1BB5C0D-B42B-F340-A099-3E8E992F382D}"/>
              </a:ext>
            </a:extLst>
          </p:cNvPr>
          <p:cNvCxnSpPr>
            <a:cxnSpLocks/>
          </p:cNvCxnSpPr>
          <p:nvPr/>
        </p:nvCxnSpPr>
        <p:spPr>
          <a:xfrm flipH="1">
            <a:off x="21218136" y="13716000"/>
            <a:ext cx="31416" cy="7706366"/>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EBFD3EC-CA4F-7E4C-ACC7-7DD643E17850}"/>
              </a:ext>
            </a:extLst>
          </p:cNvPr>
          <p:cNvCxnSpPr>
            <a:cxnSpLocks/>
          </p:cNvCxnSpPr>
          <p:nvPr/>
        </p:nvCxnSpPr>
        <p:spPr>
          <a:xfrm>
            <a:off x="21218136" y="21412200"/>
            <a:ext cx="1835635" cy="0"/>
          </a:xfrm>
          <a:prstGeom prst="line">
            <a:avLst/>
          </a:prstGeom>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BF5D950B-C8F1-714D-ABF9-35CEB2849FBB}"/>
              </a:ext>
            </a:extLst>
          </p:cNvPr>
          <p:cNvPicPr>
            <a:picLocks noChangeAspect="1"/>
          </p:cNvPicPr>
          <p:nvPr/>
        </p:nvPicPr>
        <p:blipFill>
          <a:blip r:embed="rId6"/>
          <a:stretch>
            <a:fillRect/>
          </a:stretch>
        </p:blipFill>
        <p:spPr>
          <a:xfrm>
            <a:off x="21920984" y="10445362"/>
            <a:ext cx="8742759" cy="4032638"/>
          </a:xfrm>
          <a:prstGeom prst="rect">
            <a:avLst/>
          </a:prstGeom>
        </p:spPr>
      </p:pic>
      <p:cxnSp>
        <p:nvCxnSpPr>
          <p:cNvPr id="33" name="Straight Connector 32">
            <a:extLst>
              <a:ext uri="{FF2B5EF4-FFF2-40B4-BE49-F238E27FC236}">
                <a16:creationId xmlns:a16="http://schemas.microsoft.com/office/drawing/2014/main" id="{7B143DF9-CA02-0541-B937-DCBA942BDF09}"/>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77E9A003-0173-DB48-85BB-315383126A6B}"/>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0DB6F25D-A90A-C946-8364-04009853CCE3}"/>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2D01B11B-0D1B-9F42-8C11-786C30561F0D}"/>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143BC620-CD17-DF47-985D-10B95690BA96}"/>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B4DCAF6B-C41B-434C-BDB7-69B6FC174888}"/>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21A11335-C3D5-7044-8ED3-8DD0E8CF0253}"/>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40" name="Straight Connector 39">
            <a:extLst>
              <a:ext uri="{FF2B5EF4-FFF2-40B4-BE49-F238E27FC236}">
                <a16:creationId xmlns:a16="http://schemas.microsoft.com/office/drawing/2014/main" id="{C32D8EF8-B982-2D42-AAA4-88CF32E281E8}"/>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71EA1096-F532-FD46-AA27-15886B404839}"/>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089B1964-1D0B-3845-9716-EC37CE006773}"/>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3" name="Straight Connector 42">
            <a:extLst>
              <a:ext uri="{FF2B5EF4-FFF2-40B4-BE49-F238E27FC236}">
                <a16:creationId xmlns:a16="http://schemas.microsoft.com/office/drawing/2014/main" id="{F8CA3FBB-FFA1-DB45-9F2B-E19EDC5A5CF2}"/>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17CFF87C-896F-094C-9BCE-DDC605BA1594}"/>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5" name="Straight Connector 44">
            <a:extLst>
              <a:ext uri="{FF2B5EF4-FFF2-40B4-BE49-F238E27FC236}">
                <a16:creationId xmlns:a16="http://schemas.microsoft.com/office/drawing/2014/main" id="{97F908AD-60E4-6D4D-BAF7-3563C14BDC2C}"/>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6BC2659B-ABFB-2140-9973-7415D95668AD}"/>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C41CC7CB-823A-9C47-A557-CA348A7D8E72}"/>
              </a:ext>
            </a:extLst>
          </p:cNvPr>
          <p:cNvCxnSpPr>
            <a:cxnSpLocks/>
          </p:cNvCxnSpPr>
          <p:nvPr/>
        </p:nvCxnSpPr>
        <p:spPr>
          <a:xfrm>
            <a:off x="17462019" y="14497878"/>
            <a:ext cx="2880000" cy="0"/>
          </a:xfrm>
          <a:prstGeom prst="line">
            <a:avLst/>
          </a:prstGeom>
          <a:ln>
            <a:solidFill>
              <a:schemeClr val="accent4">
                <a:lumMod val="50000"/>
              </a:schemeClr>
            </a:solidFill>
          </a:ln>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F0299755-0D65-3E40-94FB-A3904FE0DFF4}"/>
              </a:ext>
            </a:extLst>
          </p:cNvPr>
          <p:cNvCxnSpPr>
            <a:cxnSpLocks/>
          </p:cNvCxnSpPr>
          <p:nvPr/>
        </p:nvCxnSpPr>
        <p:spPr>
          <a:xfrm>
            <a:off x="17462019" y="14650278"/>
            <a:ext cx="2880000" cy="0"/>
          </a:xfrm>
          <a:prstGeom prst="line">
            <a:avLst/>
          </a:prstGeom>
          <a:ln>
            <a:solidFill>
              <a:schemeClr val="accent4">
                <a:lumMod val="60000"/>
                <a:lumOff val="40000"/>
              </a:schemeClr>
            </a:solidFill>
          </a:ln>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C88A30C-761D-9A45-86DB-B3245FEEA9A6}"/>
              </a:ext>
            </a:extLst>
          </p:cNvPr>
          <p:cNvCxnSpPr>
            <a:cxnSpLocks/>
          </p:cNvCxnSpPr>
          <p:nvPr/>
        </p:nvCxnSpPr>
        <p:spPr>
          <a:xfrm>
            <a:off x="17462019" y="14802678"/>
            <a:ext cx="2880000" cy="0"/>
          </a:xfrm>
          <a:prstGeom prst="line">
            <a:avLst/>
          </a:prstGeom>
          <a:ln>
            <a:solidFill>
              <a:schemeClr val="accent4">
                <a:lumMod val="50000"/>
              </a:schemeClr>
            </a:solidFill>
          </a:ln>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27B16909-9121-8444-9487-B0AB57B9BE2C}"/>
              </a:ext>
            </a:extLst>
          </p:cNvPr>
          <p:cNvCxnSpPr>
            <a:cxnSpLocks/>
          </p:cNvCxnSpPr>
          <p:nvPr/>
        </p:nvCxnSpPr>
        <p:spPr>
          <a:xfrm>
            <a:off x="17462019" y="14955078"/>
            <a:ext cx="2880000" cy="0"/>
          </a:xfrm>
          <a:prstGeom prst="line">
            <a:avLst/>
          </a:prstGeom>
          <a:ln>
            <a:solidFill>
              <a:schemeClr val="accent4">
                <a:lumMod val="60000"/>
                <a:lumOff val="40000"/>
              </a:schemeClr>
            </a:solidFill>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12FF81E9-D5B3-0A45-B4E6-9AAD62534A4D}"/>
              </a:ext>
            </a:extLst>
          </p:cNvPr>
          <p:cNvCxnSpPr>
            <a:cxnSpLocks/>
          </p:cNvCxnSpPr>
          <p:nvPr/>
        </p:nvCxnSpPr>
        <p:spPr>
          <a:xfrm>
            <a:off x="16753862" y="15481547"/>
            <a:ext cx="0" cy="1246307"/>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3DC36079-E606-054E-BBA8-9EB1137618EE}"/>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53" name="Straight Connector 52">
            <a:extLst>
              <a:ext uri="{FF2B5EF4-FFF2-40B4-BE49-F238E27FC236}">
                <a16:creationId xmlns:a16="http://schemas.microsoft.com/office/drawing/2014/main" id="{E929F4E5-CBA5-794B-B5B6-1957589A482C}"/>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54" name="Straight Connector 53">
            <a:extLst>
              <a:ext uri="{FF2B5EF4-FFF2-40B4-BE49-F238E27FC236}">
                <a16:creationId xmlns:a16="http://schemas.microsoft.com/office/drawing/2014/main" id="{96EF4C0A-20C6-B249-8A43-BA43C22C80B8}"/>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55" name="Straight Connector 54">
            <a:extLst>
              <a:ext uri="{FF2B5EF4-FFF2-40B4-BE49-F238E27FC236}">
                <a16:creationId xmlns:a16="http://schemas.microsoft.com/office/drawing/2014/main" id="{6832E94F-D6A6-2046-B4D9-E6C69398DA67}"/>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sp>
        <p:nvSpPr>
          <p:cNvPr id="56" name="Rectangle 55">
            <a:extLst>
              <a:ext uri="{FF2B5EF4-FFF2-40B4-BE49-F238E27FC236}">
                <a16:creationId xmlns:a16="http://schemas.microsoft.com/office/drawing/2014/main" id="{EFE2CE64-C495-744B-AC8A-238D8C7A3D8C}"/>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ED05C0F-4BCB-254A-8CFD-73AC15BB80E5}"/>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DDC1EA3-A27B-3A49-9D8A-35252CDBFAFE}"/>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D77C4342-D56F-D94D-9B9F-463B356391B6}"/>
              </a:ext>
            </a:extLst>
          </p:cNvPr>
          <p:cNvCxnSpPr>
            <a:cxnSpLocks/>
          </p:cNvCxnSpPr>
          <p:nvPr/>
        </p:nvCxnSpPr>
        <p:spPr>
          <a:xfrm>
            <a:off x="16792566" y="18152588"/>
            <a:ext cx="0" cy="1246307"/>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8AC8480E-9E7B-494B-B1B5-DB15EA1C8BFF}"/>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61" name="Straight Connector 60">
            <a:extLst>
              <a:ext uri="{FF2B5EF4-FFF2-40B4-BE49-F238E27FC236}">
                <a16:creationId xmlns:a16="http://schemas.microsoft.com/office/drawing/2014/main" id="{8BCB7AE2-243D-7C44-ADFD-3430280AD9AA}"/>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62" name="Straight Connector 61">
            <a:extLst>
              <a:ext uri="{FF2B5EF4-FFF2-40B4-BE49-F238E27FC236}">
                <a16:creationId xmlns:a16="http://schemas.microsoft.com/office/drawing/2014/main" id="{283B860E-D5E1-2342-B186-A0EF95A4BBB6}"/>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2CFAFDD9-6411-E445-B3FA-E4255202D752}"/>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sp>
        <p:nvSpPr>
          <p:cNvPr id="64" name="Rectangle 63">
            <a:extLst>
              <a:ext uri="{FF2B5EF4-FFF2-40B4-BE49-F238E27FC236}">
                <a16:creationId xmlns:a16="http://schemas.microsoft.com/office/drawing/2014/main" id="{714EDA1F-6605-6A44-B7F4-F7B93FFB0372}"/>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78B4157-9EE8-8848-86CE-FA5DA1971DA3}"/>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FA8612E-DE5C-C843-9E49-507DAB1EA6F4}"/>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B4C5D29-F790-0C4F-8494-D5048E227910}"/>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68" name="Straight Connector 67">
            <a:extLst>
              <a:ext uri="{FF2B5EF4-FFF2-40B4-BE49-F238E27FC236}">
                <a16:creationId xmlns:a16="http://schemas.microsoft.com/office/drawing/2014/main" id="{2A218DB7-AB2A-BD41-8EC1-D2B5ED0210C6}"/>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69" name="Straight Connector 68">
            <a:extLst>
              <a:ext uri="{FF2B5EF4-FFF2-40B4-BE49-F238E27FC236}">
                <a16:creationId xmlns:a16="http://schemas.microsoft.com/office/drawing/2014/main" id="{DFABD499-883C-D140-B40D-C517C29B8A4F}"/>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70" name="Straight Connector 69">
            <a:extLst>
              <a:ext uri="{FF2B5EF4-FFF2-40B4-BE49-F238E27FC236}">
                <a16:creationId xmlns:a16="http://schemas.microsoft.com/office/drawing/2014/main" id="{6D1A2233-0CF4-B243-9987-30E55390DA04}"/>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71" name="Straight Connector 70">
            <a:extLst>
              <a:ext uri="{FF2B5EF4-FFF2-40B4-BE49-F238E27FC236}">
                <a16:creationId xmlns:a16="http://schemas.microsoft.com/office/drawing/2014/main" id="{AC096E29-3208-0844-846A-00CBF9CAC66A}"/>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72" name="Straight Connector 71">
            <a:extLst>
              <a:ext uri="{FF2B5EF4-FFF2-40B4-BE49-F238E27FC236}">
                <a16:creationId xmlns:a16="http://schemas.microsoft.com/office/drawing/2014/main" id="{C3A80CF5-672E-8949-9852-B15A5695CBA2}"/>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348ECFB8-ADDB-504A-BC9E-4A1F97A278D2}"/>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74" name="Straight Connector 73">
            <a:extLst>
              <a:ext uri="{FF2B5EF4-FFF2-40B4-BE49-F238E27FC236}">
                <a16:creationId xmlns:a16="http://schemas.microsoft.com/office/drawing/2014/main" id="{6F5B9F0D-7C91-D745-ABBC-54B82F0C3E28}"/>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374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63456EE-00DD-014E-85C2-D570BA18D45F}"/>
              </a:ext>
            </a:extLst>
          </p:cNvPr>
          <p:cNvGrpSpPr/>
          <p:nvPr/>
        </p:nvGrpSpPr>
        <p:grpSpPr>
          <a:xfrm>
            <a:off x="21249132" y="7696200"/>
            <a:ext cx="6870947" cy="406227"/>
            <a:chOff x="11777475" y="10510667"/>
            <a:chExt cx="6870947" cy="406227"/>
          </a:xfrm>
        </p:grpSpPr>
        <p:pic>
          <p:nvPicPr>
            <p:cNvPr id="28" name="Picture 10">
              <a:extLst>
                <a:ext uri="{FF2B5EF4-FFF2-40B4-BE49-F238E27FC236}">
                  <a16:creationId xmlns:a16="http://schemas.microsoft.com/office/drawing/2014/main" id="{D9FF316A-72A0-5E4B-905C-1F44036B112F}"/>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22868C3A-1A3A-1244-A3EA-767F5268DCF5}"/>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166958" y="10468207"/>
              <a:ext cx="389535" cy="48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017045BE-C300-E844-A08C-377E6CEDF594}"/>
              </a:ext>
            </a:extLst>
          </p:cNvPr>
          <p:cNvGrpSpPr/>
          <p:nvPr/>
        </p:nvGrpSpPr>
        <p:grpSpPr>
          <a:xfrm>
            <a:off x="21245978" y="8458198"/>
            <a:ext cx="6870622" cy="1777005"/>
            <a:chOff x="21238695" y="8468951"/>
            <a:chExt cx="6889933" cy="1286064"/>
          </a:xfrm>
        </p:grpSpPr>
        <p:grpSp>
          <p:nvGrpSpPr>
            <p:cNvPr id="7" name="Group 6">
              <a:extLst>
                <a:ext uri="{FF2B5EF4-FFF2-40B4-BE49-F238E27FC236}">
                  <a16:creationId xmlns:a16="http://schemas.microsoft.com/office/drawing/2014/main" id="{102D309D-9319-574F-80E6-BE7A8FF343A0}"/>
                </a:ext>
              </a:extLst>
            </p:cNvPr>
            <p:cNvGrpSpPr/>
            <p:nvPr/>
          </p:nvGrpSpPr>
          <p:grpSpPr>
            <a:xfrm>
              <a:off x="21238695" y="8468951"/>
              <a:ext cx="6889933" cy="943533"/>
              <a:chOff x="21238695" y="8468951"/>
              <a:chExt cx="6889933" cy="943533"/>
            </a:xfrm>
          </p:grpSpPr>
          <p:sp>
            <p:nvSpPr>
              <p:cNvPr id="8" name="Rounded Rectangle 7">
                <a:extLst>
                  <a:ext uri="{FF2B5EF4-FFF2-40B4-BE49-F238E27FC236}">
                    <a16:creationId xmlns:a16="http://schemas.microsoft.com/office/drawing/2014/main" id="{7A153A8B-772F-E941-9E71-805362D665C4}"/>
                  </a:ext>
                </a:extLst>
              </p:cNvPr>
              <p:cNvSpPr/>
              <p:nvPr/>
            </p:nvSpPr>
            <p:spPr>
              <a:xfrm>
                <a:off x="21238695" y="8468951"/>
                <a:ext cx="6889933" cy="943533"/>
              </a:xfrm>
              <a:prstGeom prst="roundRect">
                <a:avLst/>
              </a:prstGeom>
              <a:solidFill>
                <a:srgbClr val="DADDEF"/>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35CA1C86-6FB7-4942-84AC-DF113BC0D167}"/>
                  </a:ext>
                </a:extLst>
              </p:cNvPr>
              <p:cNvGrpSpPr/>
              <p:nvPr/>
            </p:nvGrpSpPr>
            <p:grpSpPr>
              <a:xfrm>
                <a:off x="21512779" y="8837949"/>
                <a:ext cx="6360748" cy="286598"/>
                <a:chOff x="21243682" y="8624302"/>
                <a:chExt cx="6834065" cy="193913"/>
              </a:xfrm>
            </p:grpSpPr>
            <p:cxnSp>
              <p:nvCxnSpPr>
                <p:cNvPr id="10" name="Straight Connector 9">
                  <a:extLst>
                    <a:ext uri="{FF2B5EF4-FFF2-40B4-BE49-F238E27FC236}">
                      <a16:creationId xmlns:a16="http://schemas.microsoft.com/office/drawing/2014/main" id="{2B63D586-53F2-AF48-B1A9-F63EC4527358}"/>
                    </a:ext>
                  </a:extLst>
                </p:cNvPr>
                <p:cNvCxnSpPr>
                  <a:cxnSpLocks/>
                </p:cNvCxnSpPr>
                <p:nvPr/>
              </p:nvCxnSpPr>
              <p:spPr>
                <a:xfrm flipV="1">
                  <a:off x="21488400" y="8721289"/>
                  <a:ext cx="6461824" cy="0"/>
                </a:xfrm>
                <a:prstGeom prst="line">
                  <a:avLst/>
                </a:prstGeom>
              </p:spPr>
              <p:style>
                <a:lnRef idx="3">
                  <a:schemeClr val="dk1"/>
                </a:lnRef>
                <a:fillRef idx="0">
                  <a:schemeClr val="dk1"/>
                </a:fillRef>
                <a:effectRef idx="2">
                  <a:schemeClr val="dk1"/>
                </a:effectRef>
                <a:fontRef idx="minor">
                  <a:schemeClr val="tx1"/>
                </a:fontRef>
              </p:style>
            </p:cxnSp>
            <p:sp>
              <p:nvSpPr>
                <p:cNvPr id="11" name="Right Arrow 10">
                  <a:extLst>
                    <a:ext uri="{FF2B5EF4-FFF2-40B4-BE49-F238E27FC236}">
                      <a16:creationId xmlns:a16="http://schemas.microsoft.com/office/drawing/2014/main" id="{DBB04D5B-4D66-6C4A-B70A-C8BE7EA9A51C}"/>
                    </a:ext>
                  </a:extLst>
                </p:cNvPr>
                <p:cNvSpPr/>
                <p:nvPr/>
              </p:nvSpPr>
              <p:spPr>
                <a:xfrm>
                  <a:off x="22890919" y="8624302"/>
                  <a:ext cx="108000" cy="193911"/>
                </a:xfrm>
                <a:prstGeom prst="rightArrow">
                  <a:avLst/>
                </a:prstGeom>
                <a:solidFill>
                  <a:schemeClr val="accent6"/>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348683FE-FA81-544F-AB7C-213068DEE25D}"/>
                    </a:ext>
                  </a:extLst>
                </p:cNvPr>
                <p:cNvSpPr/>
                <p:nvPr/>
              </p:nvSpPr>
              <p:spPr>
                <a:xfrm>
                  <a:off x="21243682" y="8624302"/>
                  <a:ext cx="1564195" cy="193911"/>
                </a:xfrm>
                <a:prstGeom prst="rightArrow">
                  <a:avLst/>
                </a:prstGeom>
                <a:solidFill>
                  <a:schemeClr val="tx1">
                    <a:lumMod val="50000"/>
                    <a:lumOff val="5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AC0B48D-8062-C74C-99AA-1852379CDF02}"/>
                    </a:ext>
                  </a:extLst>
                </p:cNvPr>
                <p:cNvSpPr/>
                <p:nvPr/>
              </p:nvSpPr>
              <p:spPr>
                <a:xfrm>
                  <a:off x="26513552" y="8624304"/>
                  <a:ext cx="1564195" cy="193911"/>
                </a:xfrm>
                <a:prstGeom prst="rightArrow">
                  <a:avLst/>
                </a:prstGeom>
                <a:solidFill>
                  <a:schemeClr val="tx1">
                    <a:lumMod val="50000"/>
                    <a:lumOff val="5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7" name="Straight Connector 16">
              <a:extLst>
                <a:ext uri="{FF2B5EF4-FFF2-40B4-BE49-F238E27FC236}">
                  <a16:creationId xmlns:a16="http://schemas.microsoft.com/office/drawing/2014/main" id="{D6318332-7E2E-9C4A-8864-D42D01B9DAB5}"/>
                </a:ext>
              </a:extLst>
            </p:cNvPr>
            <p:cNvCxnSpPr>
              <a:stCxn id="12" idx="3"/>
            </p:cNvCxnSpPr>
            <p:nvPr/>
          </p:nvCxnSpPr>
          <p:spPr>
            <a:xfrm>
              <a:off x="22968641" y="8981213"/>
              <a:ext cx="0" cy="7738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F2E50A9B-B520-1542-B598-ABC53067802B}"/>
                </a:ext>
              </a:extLst>
            </p:cNvPr>
            <p:cNvCxnSpPr/>
            <p:nvPr/>
          </p:nvCxnSpPr>
          <p:spPr>
            <a:xfrm>
              <a:off x="26417667" y="8981240"/>
              <a:ext cx="0" cy="7298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AF2972F2-B18F-2C47-B7B4-41139D57C7D1}"/>
                </a:ext>
              </a:extLst>
            </p:cNvPr>
            <p:cNvCxnSpPr/>
            <p:nvPr/>
          </p:nvCxnSpPr>
          <p:spPr>
            <a:xfrm>
              <a:off x="22968641" y="9711057"/>
              <a:ext cx="3449026" cy="0"/>
            </a:xfrm>
            <a:prstGeom prst="straightConnector1">
              <a:avLst/>
            </a:prstGeom>
            <a:ln>
              <a:solidFill>
                <a:schemeClr val="accent6"/>
              </a:solidFill>
              <a:headEnd type="triangle"/>
              <a:tailEnd type="triangle"/>
            </a:ln>
          </p:spPr>
          <p:style>
            <a:lnRef idx="2">
              <a:schemeClr val="accent6"/>
            </a:lnRef>
            <a:fillRef idx="0">
              <a:schemeClr val="accent6"/>
            </a:fillRef>
            <a:effectRef idx="1">
              <a:schemeClr val="accent6"/>
            </a:effectRef>
            <a:fontRef idx="minor">
              <a:schemeClr val="tx1"/>
            </a:fontRef>
          </p:style>
        </p:cxnSp>
      </p:grpSp>
      <p:cxnSp>
        <p:nvCxnSpPr>
          <p:cNvPr id="4" name="Straight Connector 3">
            <a:extLst>
              <a:ext uri="{FF2B5EF4-FFF2-40B4-BE49-F238E27FC236}">
                <a16:creationId xmlns:a16="http://schemas.microsoft.com/office/drawing/2014/main" id="{EB09EA3A-504E-EE4F-9095-E783D35A7DA4}"/>
              </a:ext>
            </a:extLst>
          </p:cNvPr>
          <p:cNvCxnSpPr>
            <a:cxnSpLocks/>
          </p:cNvCxnSpPr>
          <p:nvPr/>
        </p:nvCxnSpPr>
        <p:spPr>
          <a:xfrm>
            <a:off x="25853627" y="7760831"/>
            <a:ext cx="0" cy="304800"/>
          </a:xfrm>
          <a:prstGeom prst="line">
            <a:avLst/>
          </a:prstGeom>
          <a:ln w="50800"/>
        </p:spPr>
        <p:style>
          <a:lnRef idx="3">
            <a:schemeClr val="accent6"/>
          </a:lnRef>
          <a:fillRef idx="0">
            <a:schemeClr val="accent6"/>
          </a:fillRef>
          <a:effectRef idx="2">
            <a:schemeClr val="accent6"/>
          </a:effectRef>
          <a:fontRef idx="minor">
            <a:schemeClr val="tx1"/>
          </a:fontRef>
        </p:style>
      </p:cxnSp>
      <p:cxnSp>
        <p:nvCxnSpPr>
          <p:cNvPr id="5" name="Straight Connector 4">
            <a:extLst>
              <a:ext uri="{FF2B5EF4-FFF2-40B4-BE49-F238E27FC236}">
                <a16:creationId xmlns:a16="http://schemas.microsoft.com/office/drawing/2014/main" id="{AA83C96F-2283-8348-B13F-A83207A54F3D}"/>
              </a:ext>
            </a:extLst>
          </p:cNvPr>
          <p:cNvCxnSpPr>
            <a:cxnSpLocks/>
            <a:stCxn id="29" idx="3"/>
          </p:cNvCxnSpPr>
          <p:nvPr/>
        </p:nvCxnSpPr>
        <p:spPr>
          <a:xfrm flipH="1">
            <a:off x="21392025" y="8091508"/>
            <a:ext cx="4441358" cy="374423"/>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552E6B-FE63-E545-A17E-1DB6149F080E}"/>
              </a:ext>
            </a:extLst>
          </p:cNvPr>
          <p:cNvCxnSpPr>
            <a:cxnSpLocks/>
            <a:stCxn id="29" idx="3"/>
          </p:cNvCxnSpPr>
          <p:nvPr/>
        </p:nvCxnSpPr>
        <p:spPr>
          <a:xfrm>
            <a:off x="25833383" y="8091508"/>
            <a:ext cx="2132017" cy="374423"/>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BC0B877-FE75-C542-87F9-A5E759B5FA72}"/>
              </a:ext>
            </a:extLst>
          </p:cNvPr>
          <p:cNvSpPr/>
          <p:nvPr/>
        </p:nvSpPr>
        <p:spPr>
          <a:xfrm>
            <a:off x="22749961" y="8555922"/>
            <a:ext cx="1212194"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rPr>
              <a:t>ACKR1</a:t>
            </a:r>
          </a:p>
        </p:txBody>
      </p:sp>
      <p:sp>
        <p:nvSpPr>
          <p:cNvPr id="15" name="Rounded Rectangle 14">
            <a:extLst>
              <a:ext uri="{FF2B5EF4-FFF2-40B4-BE49-F238E27FC236}">
                <a16:creationId xmlns:a16="http://schemas.microsoft.com/office/drawing/2014/main" id="{58FEEC92-E984-1042-AAAE-4DDCB6C5BEA3}"/>
              </a:ext>
            </a:extLst>
          </p:cNvPr>
          <p:cNvSpPr/>
          <p:nvPr/>
        </p:nvSpPr>
        <p:spPr>
          <a:xfrm>
            <a:off x="21392023" y="8564613"/>
            <a:ext cx="1212194"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rPr>
              <a:t>CADM3</a:t>
            </a:r>
          </a:p>
        </p:txBody>
      </p:sp>
      <p:sp>
        <p:nvSpPr>
          <p:cNvPr id="16" name="Rectangle 15">
            <a:extLst>
              <a:ext uri="{FF2B5EF4-FFF2-40B4-BE49-F238E27FC236}">
                <a16:creationId xmlns:a16="http://schemas.microsoft.com/office/drawing/2014/main" id="{21886EEA-FC41-AE42-9B07-E51CC2069560}"/>
              </a:ext>
            </a:extLst>
          </p:cNvPr>
          <p:cNvSpPr/>
          <p:nvPr/>
        </p:nvSpPr>
        <p:spPr>
          <a:xfrm>
            <a:off x="26484874" y="8534400"/>
            <a:ext cx="899157" cy="369332"/>
          </a:xfrm>
          <a:prstGeom prst="rect">
            <a:avLst/>
          </a:prstGeom>
        </p:spPr>
        <p:txBody>
          <a:bodyPr wrap="none">
            <a:spAutoFit/>
          </a:bodyPr>
          <a:lstStyle/>
          <a:p>
            <a:pPr algn="ctr"/>
            <a:r>
              <a:rPr lang="en-US" sz="1800" dirty="0"/>
              <a:t>FCER1A</a:t>
            </a:r>
          </a:p>
        </p:txBody>
      </p:sp>
      <p:sp>
        <p:nvSpPr>
          <p:cNvPr id="20" name="Rounded Rectangle 19">
            <a:extLst>
              <a:ext uri="{FF2B5EF4-FFF2-40B4-BE49-F238E27FC236}">
                <a16:creationId xmlns:a16="http://schemas.microsoft.com/office/drawing/2014/main" id="{04A78FA7-6DA8-7E43-8B30-D8926069F5D3}"/>
              </a:ext>
            </a:extLst>
          </p:cNvPr>
          <p:cNvSpPr/>
          <p:nvPr/>
        </p:nvSpPr>
        <p:spPr>
          <a:xfrm>
            <a:off x="22749961" y="10764348"/>
            <a:ext cx="3853751"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tx1"/>
                </a:solidFill>
              </a:rPr>
              <a:t>159203314-159283574 </a:t>
            </a:r>
          </a:p>
          <a:p>
            <a:pPr algn="ctr"/>
            <a:r>
              <a:rPr lang="en-US" sz="3000" dirty="0">
                <a:solidFill>
                  <a:schemeClr val="tx1"/>
                </a:solidFill>
              </a:rPr>
              <a:t>= 80,260 bp</a:t>
            </a:r>
          </a:p>
        </p:txBody>
      </p:sp>
    </p:spTree>
    <p:extLst>
      <p:ext uri="{BB962C8B-B14F-4D97-AF65-F5344CB8AC3E}">
        <p14:creationId xmlns:p14="http://schemas.microsoft.com/office/powerpoint/2010/main" val="349060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F464B3-16F4-F545-9531-C017276E3FC6}"/>
              </a:ext>
            </a:extLst>
          </p:cNvPr>
          <p:cNvGrpSpPr/>
          <p:nvPr/>
        </p:nvGrpSpPr>
        <p:grpSpPr>
          <a:xfrm>
            <a:off x="11753896" y="9748842"/>
            <a:ext cx="6915104" cy="574821"/>
            <a:chOff x="11777475" y="10423322"/>
            <a:chExt cx="6915104" cy="574821"/>
          </a:xfrm>
        </p:grpSpPr>
        <p:pic>
          <p:nvPicPr>
            <p:cNvPr id="3" name="Picture 10">
              <a:extLst>
                <a:ext uri="{FF2B5EF4-FFF2-40B4-BE49-F238E27FC236}">
                  <a16:creationId xmlns:a16="http://schemas.microsoft.com/office/drawing/2014/main" id="{1E948B4E-5CFC-0248-A8B4-8A3FB43BF1E6}"/>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F6D77C85-D012-4549-BBBC-C9E6D81E1F25}"/>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941744" y="9213501"/>
              <a:ext cx="409513" cy="30038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10B746-F3B4-2547-AB31-60F2DB9678ED}"/>
                </a:ext>
              </a:extLst>
            </p:cNvPr>
            <p:cNvSpPr/>
            <p:nvPr/>
          </p:nvSpPr>
          <p:spPr>
            <a:xfrm>
              <a:off x="15644579" y="10423322"/>
              <a:ext cx="3048000" cy="57482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353547BF-D046-814E-9EB2-02506D3C855D}"/>
              </a:ext>
            </a:extLst>
          </p:cNvPr>
          <p:cNvGrpSpPr/>
          <p:nvPr/>
        </p:nvGrpSpPr>
        <p:grpSpPr>
          <a:xfrm>
            <a:off x="21717000" y="7239000"/>
            <a:ext cx="13055941" cy="16481029"/>
            <a:chOff x="12297284" y="6858000"/>
            <a:chExt cx="13055941" cy="16832397"/>
          </a:xfrm>
        </p:grpSpPr>
        <p:sp>
          <p:nvSpPr>
            <p:cNvPr id="193" name="Rectangle 192">
              <a:extLst>
                <a:ext uri="{FF2B5EF4-FFF2-40B4-BE49-F238E27FC236}">
                  <a16:creationId xmlns:a16="http://schemas.microsoft.com/office/drawing/2014/main" id="{59DB52F4-7CEC-1B4C-BC73-95568B31616A}"/>
                </a:ext>
              </a:extLst>
            </p:cNvPr>
            <p:cNvSpPr/>
            <p:nvPr/>
          </p:nvSpPr>
          <p:spPr>
            <a:xfrm>
              <a:off x="12297284" y="7162800"/>
              <a:ext cx="13055940" cy="16070168"/>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C6CD43C7-1618-2948-9D9A-A4DA089FACEA}"/>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400" b="1" dirty="0">
                  <a:solidFill>
                    <a:schemeClr val="bg1"/>
                  </a:solidFill>
                </a:rPr>
                <a:t>  Figure 2: Diagram of the </a:t>
              </a:r>
              <a:r>
                <a:rPr lang="en-US" sz="4400" b="1" dirty="0" err="1">
                  <a:solidFill>
                    <a:schemeClr val="bg1"/>
                  </a:solidFill>
                </a:rPr>
                <a:t>HapPy</a:t>
              </a:r>
              <a:r>
                <a:rPr lang="en-US" sz="4400" b="1" dirty="0">
                  <a:solidFill>
                    <a:schemeClr val="bg1"/>
                  </a:solidFill>
                </a:rPr>
                <a:t> Pipeline</a:t>
              </a:r>
            </a:p>
          </p:txBody>
        </p:sp>
        <p:sp>
          <p:nvSpPr>
            <p:cNvPr id="195" name="Rounded Rectangle 194">
              <a:extLst>
                <a:ext uri="{FF2B5EF4-FFF2-40B4-BE49-F238E27FC236}">
                  <a16:creationId xmlns:a16="http://schemas.microsoft.com/office/drawing/2014/main" id="{431FF730-A5A4-3C4B-8FC8-5F395BC967F2}"/>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cxnSp>
        <p:nvCxnSpPr>
          <p:cNvPr id="196" name="Elbow Connector 195">
            <a:extLst>
              <a:ext uri="{FF2B5EF4-FFF2-40B4-BE49-F238E27FC236}">
                <a16:creationId xmlns:a16="http://schemas.microsoft.com/office/drawing/2014/main" id="{326B7C32-535F-D14F-80BF-ECE8A8418193}"/>
              </a:ext>
            </a:extLst>
          </p:cNvPr>
          <p:cNvCxnSpPr>
            <a:cxnSpLocks/>
          </p:cNvCxnSpPr>
          <p:nvPr/>
        </p:nvCxnSpPr>
        <p:spPr>
          <a:xfrm flipV="1">
            <a:off x="26673603" y="9089629"/>
            <a:ext cx="720000" cy="2988000"/>
          </a:xfrm>
          <a:prstGeom prst="bentConnector3">
            <a:avLst>
              <a:gd name="adj1" fmla="val 61444"/>
            </a:avLst>
          </a:prstGeom>
          <a:ln>
            <a:tailEnd type="triangle"/>
          </a:ln>
        </p:spPr>
        <p:style>
          <a:lnRef idx="3">
            <a:schemeClr val="dk1"/>
          </a:lnRef>
          <a:fillRef idx="0">
            <a:schemeClr val="dk1"/>
          </a:fillRef>
          <a:effectRef idx="2">
            <a:schemeClr val="dk1"/>
          </a:effectRef>
          <a:fontRef idx="minor">
            <a:schemeClr val="tx1"/>
          </a:fontRef>
        </p:style>
      </p:cxnSp>
      <p:cxnSp>
        <p:nvCxnSpPr>
          <p:cNvPr id="197" name="Elbow Connector 196">
            <a:extLst>
              <a:ext uri="{FF2B5EF4-FFF2-40B4-BE49-F238E27FC236}">
                <a16:creationId xmlns:a16="http://schemas.microsoft.com/office/drawing/2014/main" id="{0AC3B2EC-31E9-BD4C-83AC-BA843CB78197}"/>
              </a:ext>
            </a:extLst>
          </p:cNvPr>
          <p:cNvCxnSpPr>
            <a:cxnSpLocks/>
          </p:cNvCxnSpPr>
          <p:nvPr/>
        </p:nvCxnSpPr>
        <p:spPr>
          <a:xfrm rot="16200000" flipV="1">
            <a:off x="27214890" y="16091321"/>
            <a:ext cx="14364000" cy="316800"/>
          </a:xfrm>
          <a:prstGeom prst="bentConnector3">
            <a:avLst>
              <a:gd name="adj1" fmla="val 99975"/>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Connector 197">
            <a:extLst>
              <a:ext uri="{FF2B5EF4-FFF2-40B4-BE49-F238E27FC236}">
                <a16:creationId xmlns:a16="http://schemas.microsoft.com/office/drawing/2014/main" id="{45A4F031-CFBB-7D48-91DE-70AF92AB0D43}"/>
              </a:ext>
            </a:extLst>
          </p:cNvPr>
          <p:cNvCxnSpPr>
            <a:cxnSpLocks/>
          </p:cNvCxnSpPr>
          <p:nvPr/>
        </p:nvCxnSpPr>
        <p:spPr>
          <a:xfrm>
            <a:off x="30448457" y="22691534"/>
            <a:ext cx="0" cy="723695"/>
          </a:xfrm>
          <a:prstGeom prst="line">
            <a:avLst/>
          </a:prstGeom>
          <a:effectLst/>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ACA31384-1EA0-1F46-A5CE-EF0EABEF8020}"/>
              </a:ext>
            </a:extLst>
          </p:cNvPr>
          <p:cNvCxnSpPr>
            <a:cxnSpLocks/>
          </p:cNvCxnSpPr>
          <p:nvPr/>
        </p:nvCxnSpPr>
        <p:spPr>
          <a:xfrm flipH="1">
            <a:off x="30455761" y="23415229"/>
            <a:ext cx="4113652" cy="0"/>
          </a:xfrm>
          <a:prstGeom prst="line">
            <a:avLst/>
          </a:prstGeom>
          <a:effectLst/>
        </p:spPr>
        <p:style>
          <a:lnRef idx="3">
            <a:schemeClr val="dk1"/>
          </a:lnRef>
          <a:fillRef idx="0">
            <a:schemeClr val="dk1"/>
          </a:fillRef>
          <a:effectRef idx="2">
            <a:schemeClr val="dk1"/>
          </a:effectRef>
          <a:fontRef idx="minor">
            <a:schemeClr val="tx1"/>
          </a:fontRef>
        </p:style>
      </p:cxnSp>
      <p:grpSp>
        <p:nvGrpSpPr>
          <p:cNvPr id="200" name="Group 199">
            <a:extLst>
              <a:ext uri="{FF2B5EF4-FFF2-40B4-BE49-F238E27FC236}">
                <a16:creationId xmlns:a16="http://schemas.microsoft.com/office/drawing/2014/main" id="{6B253F85-C6C6-9A49-83A8-773ABD6EE0E4}"/>
              </a:ext>
            </a:extLst>
          </p:cNvPr>
          <p:cNvGrpSpPr/>
          <p:nvPr/>
        </p:nvGrpSpPr>
        <p:grpSpPr>
          <a:xfrm>
            <a:off x="22053791" y="13707017"/>
            <a:ext cx="4834135" cy="8946212"/>
            <a:chOff x="17944285" y="8007633"/>
            <a:chExt cx="6621832" cy="8302088"/>
          </a:xfrm>
          <a:solidFill>
            <a:srgbClr val="F8F8FC">
              <a:alpha val="80000"/>
            </a:srgbClr>
          </a:solidFill>
        </p:grpSpPr>
        <p:sp>
          <p:nvSpPr>
            <p:cNvPr id="201" name="Rectangle 200">
              <a:extLst>
                <a:ext uri="{FF2B5EF4-FFF2-40B4-BE49-F238E27FC236}">
                  <a16:creationId xmlns:a16="http://schemas.microsoft.com/office/drawing/2014/main" id="{B1EEC1A4-7355-E247-ACF5-394FEACF30CA}"/>
                </a:ext>
              </a:extLst>
            </p:cNvPr>
            <p:cNvSpPr/>
            <p:nvPr/>
          </p:nvSpPr>
          <p:spPr>
            <a:xfrm>
              <a:off x="17944286" y="8886223"/>
              <a:ext cx="6621831" cy="6448796"/>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AutoShape 8363">
              <a:extLst>
                <a:ext uri="{FF2B5EF4-FFF2-40B4-BE49-F238E27FC236}">
                  <a16:creationId xmlns:a16="http://schemas.microsoft.com/office/drawing/2014/main" id="{C9F9079D-F714-A642-A12E-FEE053B49071}"/>
                </a:ext>
              </a:extLst>
            </p:cNvPr>
            <p:cNvSpPr>
              <a:spLocks noChangeArrowheads="1"/>
            </p:cNvSpPr>
            <p:nvPr/>
          </p:nvSpPr>
          <p:spPr bwMode="auto">
            <a:xfrm>
              <a:off x="17944285" y="8007633"/>
              <a:ext cx="6621832" cy="1413694"/>
            </a:xfrm>
            <a:prstGeom prst="roundRect">
              <a:avLst>
                <a:gd name="adj" fmla="val 16667"/>
              </a:avLst>
            </a:prstGeom>
            <a:solidFill>
              <a:srgbClr val="F8F8F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03" name="AutoShape 8363">
              <a:extLst>
                <a:ext uri="{FF2B5EF4-FFF2-40B4-BE49-F238E27FC236}">
                  <a16:creationId xmlns:a16="http://schemas.microsoft.com/office/drawing/2014/main" id="{365CAA35-0A04-6046-B3AC-405B5B806C66}"/>
                </a:ext>
              </a:extLst>
            </p:cNvPr>
            <p:cNvSpPr>
              <a:spLocks noChangeArrowheads="1"/>
            </p:cNvSpPr>
            <p:nvPr/>
          </p:nvSpPr>
          <p:spPr bwMode="auto">
            <a:xfrm>
              <a:off x="17944286" y="14896027"/>
              <a:ext cx="6621831" cy="1413694"/>
            </a:xfrm>
            <a:prstGeom prst="roundRect">
              <a:avLst>
                <a:gd name="adj" fmla="val 16667"/>
              </a:avLst>
            </a:prstGeom>
            <a:solidFill>
              <a:srgbClr val="F8F8FD"/>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sp>
        <p:nvSpPr>
          <p:cNvPr id="204" name="AutoShape 8363">
            <a:extLst>
              <a:ext uri="{FF2B5EF4-FFF2-40B4-BE49-F238E27FC236}">
                <a16:creationId xmlns:a16="http://schemas.microsoft.com/office/drawing/2014/main" id="{02B3A0CA-BC2B-DF45-9B10-1B1C407F8DE0}"/>
              </a:ext>
            </a:extLst>
          </p:cNvPr>
          <p:cNvSpPr>
            <a:spLocks noChangeArrowheads="1"/>
          </p:cNvSpPr>
          <p:nvPr/>
        </p:nvSpPr>
        <p:spPr bwMode="auto">
          <a:xfrm>
            <a:off x="30455760" y="22769920"/>
            <a:ext cx="3918575" cy="730782"/>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repeat for other genes</a:t>
            </a:r>
          </a:p>
        </p:txBody>
      </p:sp>
      <p:grpSp>
        <p:nvGrpSpPr>
          <p:cNvPr id="205" name="Group 204">
            <a:extLst>
              <a:ext uri="{FF2B5EF4-FFF2-40B4-BE49-F238E27FC236}">
                <a16:creationId xmlns:a16="http://schemas.microsoft.com/office/drawing/2014/main" id="{37CC80C3-05D7-2A43-8773-9C885C1B2C34}"/>
              </a:ext>
            </a:extLst>
          </p:cNvPr>
          <p:cNvGrpSpPr/>
          <p:nvPr/>
        </p:nvGrpSpPr>
        <p:grpSpPr>
          <a:xfrm>
            <a:off x="22554257" y="16862029"/>
            <a:ext cx="4023807" cy="1047407"/>
            <a:chOff x="13093096" y="14478000"/>
            <a:chExt cx="7248923" cy="762000"/>
          </a:xfrm>
        </p:grpSpPr>
        <p:cxnSp>
          <p:nvCxnSpPr>
            <p:cNvPr id="206" name="Straight Connector 205">
              <a:extLst>
                <a:ext uri="{FF2B5EF4-FFF2-40B4-BE49-F238E27FC236}">
                  <a16:creationId xmlns:a16="http://schemas.microsoft.com/office/drawing/2014/main" id="{285417CF-7AE0-9246-88B5-91C8E44AFF8D}"/>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07" name="Straight Connector 206">
              <a:extLst>
                <a:ext uri="{FF2B5EF4-FFF2-40B4-BE49-F238E27FC236}">
                  <a16:creationId xmlns:a16="http://schemas.microsoft.com/office/drawing/2014/main" id="{E692B7C3-802E-824B-BA87-4EF989185365}"/>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08" name="Straight Connector 207">
              <a:extLst>
                <a:ext uri="{FF2B5EF4-FFF2-40B4-BE49-F238E27FC236}">
                  <a16:creationId xmlns:a16="http://schemas.microsoft.com/office/drawing/2014/main" id="{94729246-B908-3947-BD66-40A4F9DB8F31}"/>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09" name="Straight Connector 208">
              <a:extLst>
                <a:ext uri="{FF2B5EF4-FFF2-40B4-BE49-F238E27FC236}">
                  <a16:creationId xmlns:a16="http://schemas.microsoft.com/office/drawing/2014/main" id="{F0203CE8-4963-934F-AFB4-6C025A17EA7D}"/>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10" name="Straight Connector 209">
              <a:extLst>
                <a:ext uri="{FF2B5EF4-FFF2-40B4-BE49-F238E27FC236}">
                  <a16:creationId xmlns:a16="http://schemas.microsoft.com/office/drawing/2014/main" id="{6B5D31F4-A218-F046-9ABC-AFFC5D15AC5C}"/>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11" name="Straight Connector 210">
              <a:extLst>
                <a:ext uri="{FF2B5EF4-FFF2-40B4-BE49-F238E27FC236}">
                  <a16:creationId xmlns:a16="http://schemas.microsoft.com/office/drawing/2014/main" id="{5EB349EB-E1E1-1E4C-8223-AFD6E7423AA1}"/>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12" name="Straight Connector 211">
              <a:extLst>
                <a:ext uri="{FF2B5EF4-FFF2-40B4-BE49-F238E27FC236}">
                  <a16:creationId xmlns:a16="http://schemas.microsoft.com/office/drawing/2014/main" id="{DC9D5CC8-2A22-9A4C-A07B-6C654424147D}"/>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13" name="Straight Connector 212">
              <a:extLst>
                <a:ext uri="{FF2B5EF4-FFF2-40B4-BE49-F238E27FC236}">
                  <a16:creationId xmlns:a16="http://schemas.microsoft.com/office/drawing/2014/main" id="{BC76C831-4F5A-234B-B2F5-94FFA7D82E21}"/>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14" name="Straight Connector 213">
              <a:extLst>
                <a:ext uri="{FF2B5EF4-FFF2-40B4-BE49-F238E27FC236}">
                  <a16:creationId xmlns:a16="http://schemas.microsoft.com/office/drawing/2014/main" id="{4F7EF0DA-3B7C-F64E-A4FD-EE40C7B47682}"/>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5" name="Straight Connector 214">
              <a:extLst>
                <a:ext uri="{FF2B5EF4-FFF2-40B4-BE49-F238E27FC236}">
                  <a16:creationId xmlns:a16="http://schemas.microsoft.com/office/drawing/2014/main" id="{67DF53E1-9197-C942-82E6-B50E8B739CBA}"/>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16" name="Straight Connector 215">
              <a:extLst>
                <a:ext uri="{FF2B5EF4-FFF2-40B4-BE49-F238E27FC236}">
                  <a16:creationId xmlns:a16="http://schemas.microsoft.com/office/drawing/2014/main" id="{2419764E-634D-2D43-B4B9-2AA0995D5C3E}"/>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7" name="Straight Connector 216">
              <a:extLst>
                <a:ext uri="{FF2B5EF4-FFF2-40B4-BE49-F238E27FC236}">
                  <a16:creationId xmlns:a16="http://schemas.microsoft.com/office/drawing/2014/main" id="{6E8C0F7C-5229-0C43-B3E1-A05FDC6D3D53}"/>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18" name="Straight Connector 217">
              <a:extLst>
                <a:ext uri="{FF2B5EF4-FFF2-40B4-BE49-F238E27FC236}">
                  <a16:creationId xmlns:a16="http://schemas.microsoft.com/office/drawing/2014/main" id="{AC3DCD4C-55E9-1141-A210-C382BA3C7AB0}"/>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9" name="Straight Connector 218">
              <a:extLst>
                <a:ext uri="{FF2B5EF4-FFF2-40B4-BE49-F238E27FC236}">
                  <a16:creationId xmlns:a16="http://schemas.microsoft.com/office/drawing/2014/main" id="{4EB45AD9-EA8C-7D4E-B979-46902672C7E7}"/>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20" name="Straight Connector 219">
              <a:extLst>
                <a:ext uri="{FF2B5EF4-FFF2-40B4-BE49-F238E27FC236}">
                  <a16:creationId xmlns:a16="http://schemas.microsoft.com/office/drawing/2014/main" id="{529C52FA-A046-5A42-A4E7-2627ED5F5FD9}"/>
                </a:ext>
              </a:extLst>
            </p:cNvPr>
            <p:cNvCxnSpPr>
              <a:cxnSpLocks/>
            </p:cNvCxnSpPr>
            <p:nvPr/>
          </p:nvCxnSpPr>
          <p:spPr>
            <a:xfrm>
              <a:off x="17462019" y="144978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21" name="Straight Connector 220">
              <a:extLst>
                <a:ext uri="{FF2B5EF4-FFF2-40B4-BE49-F238E27FC236}">
                  <a16:creationId xmlns:a16="http://schemas.microsoft.com/office/drawing/2014/main" id="{06E32296-F2C7-0740-AF4D-187778ADC910}"/>
                </a:ext>
              </a:extLst>
            </p:cNvPr>
            <p:cNvCxnSpPr>
              <a:cxnSpLocks/>
            </p:cNvCxnSpPr>
            <p:nvPr/>
          </p:nvCxnSpPr>
          <p:spPr>
            <a:xfrm>
              <a:off x="17462019" y="146502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22" name="Straight Connector 221">
              <a:extLst>
                <a:ext uri="{FF2B5EF4-FFF2-40B4-BE49-F238E27FC236}">
                  <a16:creationId xmlns:a16="http://schemas.microsoft.com/office/drawing/2014/main" id="{85118B52-FE59-A540-B10B-291035A94ACE}"/>
                </a:ext>
              </a:extLst>
            </p:cNvPr>
            <p:cNvCxnSpPr>
              <a:cxnSpLocks/>
            </p:cNvCxnSpPr>
            <p:nvPr/>
          </p:nvCxnSpPr>
          <p:spPr>
            <a:xfrm>
              <a:off x="17462019" y="148026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23" name="Straight Connector 222">
              <a:extLst>
                <a:ext uri="{FF2B5EF4-FFF2-40B4-BE49-F238E27FC236}">
                  <a16:creationId xmlns:a16="http://schemas.microsoft.com/office/drawing/2014/main" id="{300AEBAB-E433-E74D-AF8F-E58D57E66490}"/>
                </a:ext>
              </a:extLst>
            </p:cNvPr>
            <p:cNvCxnSpPr>
              <a:cxnSpLocks/>
            </p:cNvCxnSpPr>
            <p:nvPr/>
          </p:nvCxnSpPr>
          <p:spPr>
            <a:xfrm>
              <a:off x="17462019" y="149550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224" name="Group 223">
            <a:extLst>
              <a:ext uri="{FF2B5EF4-FFF2-40B4-BE49-F238E27FC236}">
                <a16:creationId xmlns:a16="http://schemas.microsoft.com/office/drawing/2014/main" id="{96BC99DD-0382-8149-B807-F90B512343C6}"/>
              </a:ext>
            </a:extLst>
          </p:cNvPr>
          <p:cNvGrpSpPr/>
          <p:nvPr/>
        </p:nvGrpSpPr>
        <p:grpSpPr>
          <a:xfrm>
            <a:off x="22811037" y="18990255"/>
            <a:ext cx="3231845" cy="1202204"/>
            <a:chOff x="14020800" y="16915865"/>
            <a:chExt cx="5822196" cy="1057201"/>
          </a:xfrm>
        </p:grpSpPr>
        <p:cxnSp>
          <p:nvCxnSpPr>
            <p:cNvPr id="225" name="Straight Connector 224">
              <a:extLst>
                <a:ext uri="{FF2B5EF4-FFF2-40B4-BE49-F238E27FC236}">
                  <a16:creationId xmlns:a16="http://schemas.microsoft.com/office/drawing/2014/main" id="{A8A754EE-188B-1142-97A6-BB534514C15F}"/>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26" name="Straight Connector 225">
              <a:extLst>
                <a:ext uri="{FF2B5EF4-FFF2-40B4-BE49-F238E27FC236}">
                  <a16:creationId xmlns:a16="http://schemas.microsoft.com/office/drawing/2014/main" id="{4683F2E3-7649-C945-8C09-F00BE8042BFB}"/>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nvGrpSpPr>
            <p:cNvPr id="227" name="Group 226">
              <a:extLst>
                <a:ext uri="{FF2B5EF4-FFF2-40B4-BE49-F238E27FC236}">
                  <a16:creationId xmlns:a16="http://schemas.microsoft.com/office/drawing/2014/main" id="{5EE28ABB-AB85-994A-A817-E995367B08E8}"/>
                </a:ext>
              </a:extLst>
            </p:cNvPr>
            <p:cNvGrpSpPr/>
            <p:nvPr/>
          </p:nvGrpSpPr>
          <p:grpSpPr>
            <a:xfrm>
              <a:off x="14020800" y="16915865"/>
              <a:ext cx="3561514" cy="1057201"/>
              <a:chOff x="14020800" y="16915865"/>
              <a:chExt cx="3561514" cy="1057201"/>
            </a:xfrm>
          </p:grpSpPr>
          <p:cxnSp>
            <p:nvCxnSpPr>
              <p:cNvPr id="228" name="Straight Connector 227">
                <a:extLst>
                  <a:ext uri="{FF2B5EF4-FFF2-40B4-BE49-F238E27FC236}">
                    <a16:creationId xmlns:a16="http://schemas.microsoft.com/office/drawing/2014/main" id="{81DF1B6D-C2B7-C040-8A05-599D413D1D4E}"/>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229" name="Straight Connector 228">
                <a:extLst>
                  <a:ext uri="{FF2B5EF4-FFF2-40B4-BE49-F238E27FC236}">
                    <a16:creationId xmlns:a16="http://schemas.microsoft.com/office/drawing/2014/main" id="{530D4E53-0527-CD4E-A7C4-A00365AB64D5}"/>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30" name="Straight Connector 229">
                <a:extLst>
                  <a:ext uri="{FF2B5EF4-FFF2-40B4-BE49-F238E27FC236}">
                    <a16:creationId xmlns:a16="http://schemas.microsoft.com/office/drawing/2014/main" id="{E2B99A2E-5355-9243-931C-1F498CECB131}"/>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sp>
            <p:nvSpPr>
              <p:cNvPr id="231" name="Rectangle 230">
                <a:extLst>
                  <a:ext uri="{FF2B5EF4-FFF2-40B4-BE49-F238E27FC236}">
                    <a16:creationId xmlns:a16="http://schemas.microsoft.com/office/drawing/2014/main" id="{0917DC7D-3DE4-7540-BC64-F7485C66C8D4}"/>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0CCC6F2-F7A6-B841-8E90-671DF68C7EE4}"/>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36E325D-DEBF-9B44-83FD-0F2FE9B9A2C1}"/>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Straight Connector 233">
                <a:extLst>
                  <a:ext uri="{FF2B5EF4-FFF2-40B4-BE49-F238E27FC236}">
                    <a16:creationId xmlns:a16="http://schemas.microsoft.com/office/drawing/2014/main" id="{2D2DAD44-1D2D-CC4D-89D8-A91D2A7DA5FB}"/>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235" name="Straight Connector 234">
                <a:extLst>
                  <a:ext uri="{FF2B5EF4-FFF2-40B4-BE49-F238E27FC236}">
                    <a16:creationId xmlns:a16="http://schemas.microsoft.com/office/drawing/2014/main" id="{C53DC15F-E24B-9149-8FE9-55B202BD653D}"/>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36" name="Straight Connector 235">
                <a:extLst>
                  <a:ext uri="{FF2B5EF4-FFF2-40B4-BE49-F238E27FC236}">
                    <a16:creationId xmlns:a16="http://schemas.microsoft.com/office/drawing/2014/main" id="{6065734A-CB74-294B-B00F-20DFB36FE833}"/>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237" name="Rectangle 236">
                <a:extLst>
                  <a:ext uri="{FF2B5EF4-FFF2-40B4-BE49-F238E27FC236}">
                    <a16:creationId xmlns:a16="http://schemas.microsoft.com/office/drawing/2014/main" id="{88117D47-44A7-9E49-951E-DFA0EA3ADA8C}"/>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7E4CC92-E48D-6244-89A0-2692FF8DD07A}"/>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15527EDE-17C3-7C48-B8A9-DC1BF05E1232}"/>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0" name="Group 239">
            <a:extLst>
              <a:ext uri="{FF2B5EF4-FFF2-40B4-BE49-F238E27FC236}">
                <a16:creationId xmlns:a16="http://schemas.microsoft.com/office/drawing/2014/main" id="{A38D8D1D-9D3B-3D48-9A64-392D7B8491BB}"/>
              </a:ext>
            </a:extLst>
          </p:cNvPr>
          <p:cNvGrpSpPr/>
          <p:nvPr/>
        </p:nvGrpSpPr>
        <p:grpSpPr>
          <a:xfrm>
            <a:off x="22667371" y="21205429"/>
            <a:ext cx="3231845" cy="453292"/>
            <a:chOff x="14013818" y="19812000"/>
            <a:chExt cx="5822196" cy="685800"/>
          </a:xfrm>
        </p:grpSpPr>
        <p:cxnSp>
          <p:nvCxnSpPr>
            <p:cNvPr id="241" name="Straight Connector 240">
              <a:extLst>
                <a:ext uri="{FF2B5EF4-FFF2-40B4-BE49-F238E27FC236}">
                  <a16:creationId xmlns:a16="http://schemas.microsoft.com/office/drawing/2014/main" id="{9B9BD273-9645-A142-92BE-CD0C56A01890}"/>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242" name="Straight Connector 241">
              <a:extLst>
                <a:ext uri="{FF2B5EF4-FFF2-40B4-BE49-F238E27FC236}">
                  <a16:creationId xmlns:a16="http://schemas.microsoft.com/office/drawing/2014/main" id="{FF898C91-066D-9342-BCD6-A9ABE69B7E30}"/>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43" name="Straight Connector 242">
              <a:extLst>
                <a:ext uri="{FF2B5EF4-FFF2-40B4-BE49-F238E27FC236}">
                  <a16:creationId xmlns:a16="http://schemas.microsoft.com/office/drawing/2014/main" id="{6B6B4743-BC94-BA40-ABD4-C8E87E0B2784}"/>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44" name="Straight Connector 243">
              <a:extLst>
                <a:ext uri="{FF2B5EF4-FFF2-40B4-BE49-F238E27FC236}">
                  <a16:creationId xmlns:a16="http://schemas.microsoft.com/office/drawing/2014/main" id="{545E2956-ABD1-2D46-AB58-2B4DF05C85BD}"/>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45" name="Straight Connector 244">
              <a:extLst>
                <a:ext uri="{FF2B5EF4-FFF2-40B4-BE49-F238E27FC236}">
                  <a16:creationId xmlns:a16="http://schemas.microsoft.com/office/drawing/2014/main" id="{D94BCA82-0B47-754F-9030-D66E16342537}"/>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246" name="Straight Connector 245">
              <a:extLst>
                <a:ext uri="{FF2B5EF4-FFF2-40B4-BE49-F238E27FC236}">
                  <a16:creationId xmlns:a16="http://schemas.microsoft.com/office/drawing/2014/main" id="{FB6D6EF9-8C58-C845-B0FA-CDC2538FE44D}"/>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47" name="Straight Connector 246">
              <a:extLst>
                <a:ext uri="{FF2B5EF4-FFF2-40B4-BE49-F238E27FC236}">
                  <a16:creationId xmlns:a16="http://schemas.microsoft.com/office/drawing/2014/main" id="{9CD35E40-C788-BC4F-A98C-A2B1618B952C}"/>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48" name="Straight Connector 247">
              <a:extLst>
                <a:ext uri="{FF2B5EF4-FFF2-40B4-BE49-F238E27FC236}">
                  <a16:creationId xmlns:a16="http://schemas.microsoft.com/office/drawing/2014/main" id="{2E01506E-972A-374C-A864-A166BF683728}"/>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249" name="Group 248">
            <a:extLst>
              <a:ext uri="{FF2B5EF4-FFF2-40B4-BE49-F238E27FC236}">
                <a16:creationId xmlns:a16="http://schemas.microsoft.com/office/drawing/2014/main" id="{D63A0D92-3D24-334A-96D8-9A11605AF308}"/>
              </a:ext>
            </a:extLst>
          </p:cNvPr>
          <p:cNvGrpSpPr/>
          <p:nvPr/>
        </p:nvGrpSpPr>
        <p:grpSpPr>
          <a:xfrm>
            <a:off x="22032820" y="8471918"/>
            <a:ext cx="4837848" cy="4424309"/>
            <a:chOff x="17939200" y="9917507"/>
            <a:chExt cx="6626918" cy="4105760"/>
          </a:xfrm>
          <a:solidFill>
            <a:srgbClr val="F8F8FC">
              <a:alpha val="80000"/>
            </a:srgbClr>
          </a:solidFill>
        </p:grpSpPr>
        <p:sp>
          <p:nvSpPr>
            <p:cNvPr id="250" name="Rectangle 249">
              <a:extLst>
                <a:ext uri="{FF2B5EF4-FFF2-40B4-BE49-F238E27FC236}">
                  <a16:creationId xmlns:a16="http://schemas.microsoft.com/office/drawing/2014/main" id="{91FD018C-930B-EA4B-A95B-A2B602DC912D}"/>
                </a:ext>
              </a:extLst>
            </p:cNvPr>
            <p:cNvSpPr/>
            <p:nvPr/>
          </p:nvSpPr>
          <p:spPr>
            <a:xfrm>
              <a:off x="17944286" y="10918186"/>
              <a:ext cx="6621831" cy="2540786"/>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AutoShape 8363">
              <a:extLst>
                <a:ext uri="{FF2B5EF4-FFF2-40B4-BE49-F238E27FC236}">
                  <a16:creationId xmlns:a16="http://schemas.microsoft.com/office/drawing/2014/main" id="{9F53A792-6A62-314D-AE7D-3CCBFC3677FA}"/>
                </a:ext>
              </a:extLst>
            </p:cNvPr>
            <p:cNvSpPr>
              <a:spLocks noChangeArrowheads="1"/>
            </p:cNvSpPr>
            <p:nvPr/>
          </p:nvSpPr>
          <p:spPr bwMode="auto">
            <a:xfrm>
              <a:off x="17939200" y="9917507"/>
              <a:ext cx="6626918" cy="1413694"/>
            </a:xfrm>
            <a:prstGeom prst="roundRect">
              <a:avLst>
                <a:gd name="adj" fmla="val 16667"/>
              </a:avLst>
            </a:prstGeom>
            <a:solidFill>
              <a:srgbClr val="F8F8F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52" name="AutoShape 8363">
              <a:extLst>
                <a:ext uri="{FF2B5EF4-FFF2-40B4-BE49-F238E27FC236}">
                  <a16:creationId xmlns:a16="http://schemas.microsoft.com/office/drawing/2014/main" id="{3DBE424D-A614-CE4B-88B6-A809A48A550D}"/>
                </a:ext>
              </a:extLst>
            </p:cNvPr>
            <p:cNvSpPr>
              <a:spLocks noChangeArrowheads="1"/>
            </p:cNvSpPr>
            <p:nvPr/>
          </p:nvSpPr>
          <p:spPr bwMode="auto">
            <a:xfrm>
              <a:off x="17944286" y="12609573"/>
              <a:ext cx="6621831" cy="1413694"/>
            </a:xfrm>
            <a:prstGeom prst="roundRect">
              <a:avLst>
                <a:gd name="adj" fmla="val 16667"/>
              </a:avLst>
            </a:prstGeom>
            <a:solidFill>
              <a:srgbClr val="F8F8FD"/>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253" name="Group 252">
            <a:extLst>
              <a:ext uri="{FF2B5EF4-FFF2-40B4-BE49-F238E27FC236}">
                <a16:creationId xmlns:a16="http://schemas.microsoft.com/office/drawing/2014/main" id="{7AB80F89-E9D5-054F-B9CE-2EA3355471A9}"/>
              </a:ext>
            </a:extLst>
          </p:cNvPr>
          <p:cNvGrpSpPr/>
          <p:nvPr/>
        </p:nvGrpSpPr>
        <p:grpSpPr>
          <a:xfrm>
            <a:off x="27436861" y="8485117"/>
            <a:ext cx="6794329" cy="14175945"/>
            <a:chOff x="17879061" y="8156762"/>
            <a:chExt cx="6794329" cy="14175945"/>
          </a:xfrm>
        </p:grpSpPr>
        <p:grpSp>
          <p:nvGrpSpPr>
            <p:cNvPr id="254" name="Group 253">
              <a:extLst>
                <a:ext uri="{FF2B5EF4-FFF2-40B4-BE49-F238E27FC236}">
                  <a16:creationId xmlns:a16="http://schemas.microsoft.com/office/drawing/2014/main" id="{6C1F67A7-3DD6-8944-B3F6-159A375250E7}"/>
                </a:ext>
              </a:extLst>
            </p:cNvPr>
            <p:cNvGrpSpPr/>
            <p:nvPr/>
          </p:nvGrpSpPr>
          <p:grpSpPr>
            <a:xfrm>
              <a:off x="17879061" y="8156762"/>
              <a:ext cx="6794329" cy="14175945"/>
              <a:chOff x="17901863" y="8183140"/>
              <a:chExt cx="6626917" cy="14175945"/>
            </a:xfrm>
            <a:solidFill>
              <a:srgbClr val="2751A5"/>
            </a:solidFill>
          </p:grpSpPr>
          <p:sp>
            <p:nvSpPr>
              <p:cNvPr id="269" name="Rectangle 268">
                <a:extLst>
                  <a:ext uri="{FF2B5EF4-FFF2-40B4-BE49-F238E27FC236}">
                    <a16:creationId xmlns:a16="http://schemas.microsoft.com/office/drawing/2014/main" id="{E4713604-A622-D341-8BC5-8E4D76E5DD61}"/>
                  </a:ext>
                </a:extLst>
              </p:cNvPr>
              <p:cNvSpPr/>
              <p:nvPr/>
            </p:nvSpPr>
            <p:spPr>
              <a:xfrm>
                <a:off x="17906949" y="8680088"/>
                <a:ext cx="6621830" cy="13203262"/>
              </a:xfrm>
              <a:prstGeom prst="rect">
                <a:avLst/>
              </a:prstGeom>
              <a:solidFill>
                <a:srgbClr val="E6C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AutoShape 8363">
                <a:extLst>
                  <a:ext uri="{FF2B5EF4-FFF2-40B4-BE49-F238E27FC236}">
                    <a16:creationId xmlns:a16="http://schemas.microsoft.com/office/drawing/2014/main" id="{09423511-0EFE-0949-A72D-21DEF434B3FF}"/>
                  </a:ext>
                </a:extLst>
              </p:cNvPr>
              <p:cNvSpPr>
                <a:spLocks noChangeArrowheads="1"/>
              </p:cNvSpPr>
              <p:nvPr/>
            </p:nvSpPr>
            <p:spPr bwMode="auto">
              <a:xfrm>
                <a:off x="17901863" y="8183140"/>
                <a:ext cx="6626917" cy="1413694"/>
              </a:xfrm>
              <a:prstGeom prst="roundRect">
                <a:avLst>
                  <a:gd name="adj" fmla="val 16667"/>
                </a:avLst>
              </a:prstGeom>
              <a:solidFill>
                <a:srgbClr val="E6CBD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71" name="AutoShape 8363">
                <a:extLst>
                  <a:ext uri="{FF2B5EF4-FFF2-40B4-BE49-F238E27FC236}">
                    <a16:creationId xmlns:a16="http://schemas.microsoft.com/office/drawing/2014/main" id="{8765346C-FBE1-4449-8C4B-CDC0AF7CB66D}"/>
                  </a:ext>
                </a:extLst>
              </p:cNvPr>
              <p:cNvSpPr>
                <a:spLocks noChangeArrowheads="1"/>
              </p:cNvSpPr>
              <p:nvPr/>
            </p:nvSpPr>
            <p:spPr bwMode="auto">
              <a:xfrm>
                <a:off x="17906949" y="20945391"/>
                <a:ext cx="6621830" cy="1413694"/>
              </a:xfrm>
              <a:prstGeom prst="roundRect">
                <a:avLst>
                  <a:gd name="adj" fmla="val 16667"/>
                </a:avLst>
              </a:prstGeom>
              <a:solidFill>
                <a:srgbClr val="E6CBD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255" name="Group 254">
              <a:extLst>
                <a:ext uri="{FF2B5EF4-FFF2-40B4-BE49-F238E27FC236}">
                  <a16:creationId xmlns:a16="http://schemas.microsoft.com/office/drawing/2014/main" id="{0239CB3A-2EC9-2E4E-BAD4-90421587871C}"/>
                </a:ext>
              </a:extLst>
            </p:cNvPr>
            <p:cNvGrpSpPr/>
            <p:nvPr/>
          </p:nvGrpSpPr>
          <p:grpSpPr>
            <a:xfrm>
              <a:off x="18105089" y="8553214"/>
              <a:ext cx="6423689" cy="7050548"/>
              <a:chOff x="18325237" y="8582108"/>
              <a:chExt cx="6423689" cy="7050548"/>
            </a:xfrm>
          </p:grpSpPr>
          <p:sp>
            <p:nvSpPr>
              <p:cNvPr id="262" name="Cloud 261">
                <a:extLst>
                  <a:ext uri="{FF2B5EF4-FFF2-40B4-BE49-F238E27FC236}">
                    <a16:creationId xmlns:a16="http://schemas.microsoft.com/office/drawing/2014/main" id="{2DE88170-115D-024D-B6F5-A2F6F36DD795}"/>
                  </a:ext>
                </a:extLst>
              </p:cNvPr>
              <p:cNvSpPr/>
              <p:nvPr/>
            </p:nvSpPr>
            <p:spPr>
              <a:xfrm>
                <a:off x="23122222" y="12801600"/>
                <a:ext cx="1626704" cy="108750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1kGP 30x </a:t>
                </a:r>
              </a:p>
            </p:txBody>
          </p:sp>
          <p:cxnSp>
            <p:nvCxnSpPr>
              <p:cNvPr id="263" name="Straight Arrow Connector 262">
                <a:extLst>
                  <a:ext uri="{FF2B5EF4-FFF2-40B4-BE49-F238E27FC236}">
                    <a16:creationId xmlns:a16="http://schemas.microsoft.com/office/drawing/2014/main" id="{52029B28-0802-F449-A665-1AE1E76EA6A1}"/>
                  </a:ext>
                </a:extLst>
              </p:cNvPr>
              <p:cNvCxnSpPr>
                <a:cxnSpLocks/>
              </p:cNvCxnSpPr>
              <p:nvPr/>
            </p:nvCxnSpPr>
            <p:spPr>
              <a:xfrm flipH="1">
                <a:off x="21516903" y="13446449"/>
                <a:ext cx="12840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4" name="AutoShape 8363">
                <a:extLst>
                  <a:ext uri="{FF2B5EF4-FFF2-40B4-BE49-F238E27FC236}">
                    <a16:creationId xmlns:a16="http://schemas.microsoft.com/office/drawing/2014/main" id="{C082D1C8-E583-064F-BBD6-5C0C1271813A}"/>
                  </a:ext>
                </a:extLst>
              </p:cNvPr>
              <p:cNvSpPr>
                <a:spLocks noChangeArrowheads="1"/>
              </p:cNvSpPr>
              <p:nvPr/>
            </p:nvSpPr>
            <p:spPr bwMode="auto">
              <a:xfrm>
                <a:off x="18325237" y="14135136"/>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r>
                  <a:rPr lang="en-US" sz="2800" dirty="0">
                    <a:latin typeface="+mj-lt"/>
                  </a:rPr>
                  <a:t>genotype data for gene (3202 individuals) </a:t>
                </a:r>
              </a:p>
            </p:txBody>
          </p:sp>
          <p:cxnSp>
            <p:nvCxnSpPr>
              <p:cNvPr id="265" name="Straight Arrow Connector 264">
                <a:extLst>
                  <a:ext uri="{FF2B5EF4-FFF2-40B4-BE49-F238E27FC236}">
                    <a16:creationId xmlns:a16="http://schemas.microsoft.com/office/drawing/2014/main" id="{BB905BBB-7CDB-AC40-A857-809448093BC7}"/>
                  </a:ext>
                </a:extLst>
              </p:cNvPr>
              <p:cNvCxnSpPr>
                <a:cxnSpLocks/>
              </p:cNvCxnSpPr>
              <p:nvPr/>
            </p:nvCxnSpPr>
            <p:spPr>
              <a:xfrm>
                <a:off x="21397592" y="13345353"/>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6" name="AutoShape 8363">
                <a:extLst>
                  <a:ext uri="{FF2B5EF4-FFF2-40B4-BE49-F238E27FC236}">
                    <a16:creationId xmlns:a16="http://schemas.microsoft.com/office/drawing/2014/main" id="{F0F0B47E-FC76-8548-856F-1C8A333C29C1}"/>
                  </a:ext>
                </a:extLst>
              </p:cNvPr>
              <p:cNvSpPr>
                <a:spLocks noChangeArrowheads="1"/>
              </p:cNvSpPr>
              <p:nvPr/>
            </p:nvSpPr>
            <p:spPr bwMode="auto">
              <a:xfrm>
                <a:off x="18354027" y="8582108"/>
                <a:ext cx="6325753" cy="547200"/>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267" name="Straight Arrow Connector 266">
                <a:extLst>
                  <a:ext uri="{FF2B5EF4-FFF2-40B4-BE49-F238E27FC236}">
                    <a16:creationId xmlns:a16="http://schemas.microsoft.com/office/drawing/2014/main" id="{8A1C8212-0447-4A49-9F93-EEB8E2E4AEE0}"/>
                  </a:ext>
                </a:extLst>
              </p:cNvPr>
              <p:cNvCxnSpPr>
                <a:cxnSpLocks/>
              </p:cNvCxnSpPr>
              <p:nvPr/>
            </p:nvCxnSpPr>
            <p:spPr>
              <a:xfrm flipH="1">
                <a:off x="21397592" y="14782800"/>
                <a:ext cx="14608" cy="849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8" name="Straight Arrow Connector 267">
                <a:extLst>
                  <a:ext uri="{FF2B5EF4-FFF2-40B4-BE49-F238E27FC236}">
                    <a16:creationId xmlns:a16="http://schemas.microsoft.com/office/drawing/2014/main" id="{1B984F1A-64E6-4B4E-9B2D-DF389D5E6DB3}"/>
                  </a:ext>
                </a:extLst>
              </p:cNvPr>
              <p:cNvCxnSpPr>
                <a:cxnSpLocks/>
              </p:cNvCxnSpPr>
              <p:nvPr/>
            </p:nvCxnSpPr>
            <p:spPr>
              <a:xfrm>
                <a:off x="21397592" y="929640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56" name="Group 255">
              <a:extLst>
                <a:ext uri="{FF2B5EF4-FFF2-40B4-BE49-F238E27FC236}">
                  <a16:creationId xmlns:a16="http://schemas.microsoft.com/office/drawing/2014/main" id="{29CD0949-0491-3D43-92A0-4A4F5A2E8F28}"/>
                </a:ext>
              </a:extLst>
            </p:cNvPr>
            <p:cNvGrpSpPr/>
            <p:nvPr/>
          </p:nvGrpSpPr>
          <p:grpSpPr>
            <a:xfrm>
              <a:off x="18139066" y="15705773"/>
              <a:ext cx="6272363" cy="6237043"/>
              <a:chOff x="18256415" y="15392578"/>
              <a:chExt cx="6272363" cy="6498425"/>
            </a:xfrm>
          </p:grpSpPr>
          <p:sp>
            <p:nvSpPr>
              <p:cNvPr id="259" name="AutoShape 8363">
                <a:extLst>
                  <a:ext uri="{FF2B5EF4-FFF2-40B4-BE49-F238E27FC236}">
                    <a16:creationId xmlns:a16="http://schemas.microsoft.com/office/drawing/2014/main" id="{61BF2907-4E75-DC48-AFC9-3B393A51CF2E}"/>
                  </a:ext>
                </a:extLst>
              </p:cNvPr>
              <p:cNvSpPr>
                <a:spLocks noChangeArrowheads="1"/>
              </p:cNvSpPr>
              <p:nvPr/>
            </p:nvSpPr>
            <p:spPr bwMode="auto">
              <a:xfrm>
                <a:off x="18256417" y="15392578"/>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endParaRPr lang="en-US" sz="2800" dirty="0">
                  <a:latin typeface="+mj-lt"/>
                </a:endParaRPr>
              </a:p>
            </p:txBody>
          </p:sp>
          <p:sp>
            <p:nvSpPr>
              <p:cNvPr id="260" name="AutoShape 8363">
                <a:extLst>
                  <a:ext uri="{FF2B5EF4-FFF2-40B4-BE49-F238E27FC236}">
                    <a16:creationId xmlns:a16="http://schemas.microsoft.com/office/drawing/2014/main" id="{4701C0E2-DE75-A643-AFEF-322025AC29EB}"/>
                  </a:ext>
                </a:extLst>
              </p:cNvPr>
              <p:cNvSpPr>
                <a:spLocks noChangeArrowheads="1"/>
              </p:cNvSpPr>
              <p:nvPr/>
            </p:nvSpPr>
            <p:spPr bwMode="auto">
              <a:xfrm>
                <a:off x="18256415" y="21342634"/>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endParaRPr lang="en-US" sz="2800" dirty="0">
                  <a:latin typeface="+mj-lt"/>
                </a:endParaRPr>
              </a:p>
            </p:txBody>
          </p:sp>
          <p:sp>
            <p:nvSpPr>
              <p:cNvPr id="261" name="Rectangle 260">
                <a:extLst>
                  <a:ext uri="{FF2B5EF4-FFF2-40B4-BE49-F238E27FC236}">
                    <a16:creationId xmlns:a16="http://schemas.microsoft.com/office/drawing/2014/main" id="{13D24525-1BB0-8044-A31C-1B1B894EC9B4}"/>
                  </a:ext>
                </a:extLst>
              </p:cNvPr>
              <p:cNvSpPr/>
              <p:nvPr/>
            </p:nvSpPr>
            <p:spPr>
              <a:xfrm>
                <a:off x="18256417" y="15740999"/>
                <a:ext cx="6272361" cy="58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7" name="Picture 256">
              <a:extLst>
                <a:ext uri="{FF2B5EF4-FFF2-40B4-BE49-F238E27FC236}">
                  <a16:creationId xmlns:a16="http://schemas.microsoft.com/office/drawing/2014/main" id="{2907917C-293E-DD43-B2AE-DF917A825AAE}"/>
                </a:ext>
              </a:extLst>
            </p:cNvPr>
            <p:cNvPicPr>
              <a:picLocks noChangeAspect="1"/>
            </p:cNvPicPr>
            <p:nvPr/>
          </p:nvPicPr>
          <p:blipFill>
            <a:blip r:embed="rId6"/>
            <a:stretch>
              <a:fillRect/>
            </a:stretch>
          </p:blipFill>
          <p:spPr>
            <a:xfrm>
              <a:off x="18544404" y="15847223"/>
              <a:ext cx="5448300" cy="5892800"/>
            </a:xfrm>
            <a:prstGeom prst="rect">
              <a:avLst/>
            </a:prstGeom>
          </p:spPr>
        </p:pic>
        <p:pic>
          <p:nvPicPr>
            <p:cNvPr id="258" name="Picture 257">
              <a:extLst>
                <a:ext uri="{FF2B5EF4-FFF2-40B4-BE49-F238E27FC236}">
                  <a16:creationId xmlns:a16="http://schemas.microsoft.com/office/drawing/2014/main" id="{E87C51B8-441E-524D-9A64-C26E5BDA58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453515" y="10075136"/>
              <a:ext cx="5758584" cy="3283030"/>
            </a:xfrm>
            <a:prstGeom prst="rect">
              <a:avLst/>
            </a:prstGeom>
          </p:spPr>
        </p:pic>
      </p:grpSp>
      <p:grpSp>
        <p:nvGrpSpPr>
          <p:cNvPr id="272" name="Group 271">
            <a:extLst>
              <a:ext uri="{FF2B5EF4-FFF2-40B4-BE49-F238E27FC236}">
                <a16:creationId xmlns:a16="http://schemas.microsoft.com/office/drawing/2014/main" id="{4BF0AC13-38AA-4B4B-869A-0163BB127FF6}"/>
              </a:ext>
            </a:extLst>
          </p:cNvPr>
          <p:cNvGrpSpPr/>
          <p:nvPr/>
        </p:nvGrpSpPr>
        <p:grpSpPr>
          <a:xfrm>
            <a:off x="22245353" y="8863061"/>
            <a:ext cx="4500809" cy="3425088"/>
            <a:chOff x="12578923" y="8148136"/>
            <a:chExt cx="4500809" cy="3425088"/>
          </a:xfrm>
        </p:grpSpPr>
        <p:pic>
          <p:nvPicPr>
            <p:cNvPr id="273" name="Picture 10">
              <a:extLst>
                <a:ext uri="{FF2B5EF4-FFF2-40B4-BE49-F238E27FC236}">
                  <a16:creationId xmlns:a16="http://schemas.microsoft.com/office/drawing/2014/main" id="{3C8C09C4-8338-3C44-9C64-647442CF58C1}"/>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bwMode="auto">
            <a:xfrm rot="16200000">
              <a:off x="14722246" y="7872580"/>
              <a:ext cx="247777" cy="4416462"/>
            </a:xfrm>
            <a:prstGeom prst="rect">
              <a:avLst/>
            </a:prstGeom>
            <a:noFill/>
            <a:extLst>
              <a:ext uri="{909E8E84-426E-40DD-AFC4-6F175D3DCCD1}">
                <a14:hiddenFill xmlns:a14="http://schemas.microsoft.com/office/drawing/2010/main">
                  <a:solidFill>
                    <a:srgbClr val="FFFFFF"/>
                  </a:solidFill>
                </a14:hiddenFill>
              </a:ext>
            </a:extLst>
          </p:spPr>
        </p:pic>
        <p:cxnSp>
          <p:nvCxnSpPr>
            <p:cNvPr id="274" name="Straight Arrow Connector 273">
              <a:extLst>
                <a:ext uri="{FF2B5EF4-FFF2-40B4-BE49-F238E27FC236}">
                  <a16:creationId xmlns:a16="http://schemas.microsoft.com/office/drawing/2014/main" id="{0D615D91-083D-3F41-98C8-9B5CEB45B9D3}"/>
                </a:ext>
              </a:extLst>
            </p:cNvPr>
            <p:cNvCxnSpPr>
              <a:cxnSpLocks/>
            </p:cNvCxnSpPr>
            <p:nvPr/>
          </p:nvCxnSpPr>
          <p:spPr>
            <a:xfrm>
              <a:off x="14819823" y="1039844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5" name="Picture 274">
              <a:extLst>
                <a:ext uri="{FF2B5EF4-FFF2-40B4-BE49-F238E27FC236}">
                  <a16:creationId xmlns:a16="http://schemas.microsoft.com/office/drawing/2014/main" id="{A768B8C0-0066-3845-9712-C5968AF4CF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V="1">
              <a:off x="12622614" y="11201400"/>
              <a:ext cx="4457118" cy="371824"/>
            </a:xfrm>
            <a:prstGeom prst="rect">
              <a:avLst/>
            </a:prstGeom>
          </p:spPr>
        </p:pic>
        <p:sp>
          <p:nvSpPr>
            <p:cNvPr id="276" name="Cloud 275">
              <a:extLst>
                <a:ext uri="{FF2B5EF4-FFF2-40B4-BE49-F238E27FC236}">
                  <a16:creationId xmlns:a16="http://schemas.microsoft.com/office/drawing/2014/main" id="{06BA23AF-33B8-C54E-B063-46E7A0CDDFCE}"/>
                </a:ext>
              </a:extLst>
            </p:cNvPr>
            <p:cNvSpPr/>
            <p:nvPr/>
          </p:nvSpPr>
          <p:spPr>
            <a:xfrm>
              <a:off x="12578923" y="8148136"/>
              <a:ext cx="1620926" cy="1177113"/>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GRCh38 assembly</a:t>
              </a:r>
            </a:p>
          </p:txBody>
        </p:sp>
        <p:cxnSp>
          <p:nvCxnSpPr>
            <p:cNvPr id="277" name="Elbow Connector 276">
              <a:extLst>
                <a:ext uri="{FF2B5EF4-FFF2-40B4-BE49-F238E27FC236}">
                  <a16:creationId xmlns:a16="http://schemas.microsoft.com/office/drawing/2014/main" id="{34D64832-5CE2-674E-A9AD-C5342505A943}"/>
                </a:ext>
              </a:extLst>
            </p:cNvPr>
            <p:cNvCxnSpPr>
              <a:cxnSpLocks/>
            </p:cNvCxnSpPr>
            <p:nvPr/>
          </p:nvCxnSpPr>
          <p:spPr>
            <a:xfrm rot="16200000" flipH="1">
              <a:off x="14076691" y="9090220"/>
              <a:ext cx="1054766" cy="431497"/>
            </a:xfrm>
            <a:prstGeom prst="bentConnector3">
              <a:avLst>
                <a:gd name="adj1" fmla="val -1790"/>
              </a:avLst>
            </a:prstGeom>
            <a:ln>
              <a:tailEnd type="triangle"/>
            </a:ln>
          </p:spPr>
          <p:style>
            <a:lnRef idx="3">
              <a:schemeClr val="dk1"/>
            </a:lnRef>
            <a:fillRef idx="0">
              <a:schemeClr val="dk1"/>
            </a:fillRef>
            <a:effectRef idx="2">
              <a:schemeClr val="dk1"/>
            </a:effectRef>
            <a:fontRef idx="minor">
              <a:schemeClr val="tx1"/>
            </a:fontRef>
          </p:style>
        </p:cxnSp>
      </p:grpSp>
      <p:sp>
        <p:nvSpPr>
          <p:cNvPr id="278" name="AutoShape 8363">
            <a:extLst>
              <a:ext uri="{FF2B5EF4-FFF2-40B4-BE49-F238E27FC236}">
                <a16:creationId xmlns:a16="http://schemas.microsoft.com/office/drawing/2014/main" id="{2FE324D9-7192-644B-80B2-4949DE0DDD13}"/>
              </a:ext>
            </a:extLst>
          </p:cNvPr>
          <p:cNvSpPr>
            <a:spLocks noChangeArrowheads="1"/>
          </p:cNvSpPr>
          <p:nvPr/>
        </p:nvSpPr>
        <p:spPr bwMode="auto">
          <a:xfrm>
            <a:off x="22349804" y="15338029"/>
            <a:ext cx="4228260"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select full-length haplotypes</a:t>
            </a:r>
          </a:p>
        </p:txBody>
      </p:sp>
      <p:sp>
        <p:nvSpPr>
          <p:cNvPr id="279" name="AutoShape 8363">
            <a:extLst>
              <a:ext uri="{FF2B5EF4-FFF2-40B4-BE49-F238E27FC236}">
                <a16:creationId xmlns:a16="http://schemas.microsoft.com/office/drawing/2014/main" id="{2F27A441-C30F-3F42-8D35-0F7A9089E1C6}"/>
              </a:ext>
            </a:extLst>
          </p:cNvPr>
          <p:cNvSpPr>
            <a:spLocks noChangeArrowheads="1"/>
          </p:cNvSpPr>
          <p:nvPr/>
        </p:nvSpPr>
        <p:spPr bwMode="auto">
          <a:xfrm>
            <a:off x="22349804" y="14120656"/>
            <a:ext cx="4228260"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get results for all genes</a:t>
            </a:r>
          </a:p>
        </p:txBody>
      </p:sp>
      <p:cxnSp>
        <p:nvCxnSpPr>
          <p:cNvPr id="280" name="Straight Arrow Connector 279">
            <a:extLst>
              <a:ext uri="{FF2B5EF4-FFF2-40B4-BE49-F238E27FC236}">
                <a16:creationId xmlns:a16="http://schemas.microsoft.com/office/drawing/2014/main" id="{422F3189-2644-7748-A389-A56A2E2297C4}"/>
              </a:ext>
            </a:extLst>
          </p:cNvPr>
          <p:cNvCxnSpPr>
            <a:cxnSpLocks/>
          </p:cNvCxnSpPr>
          <p:nvPr/>
        </p:nvCxnSpPr>
        <p:spPr>
          <a:xfrm>
            <a:off x="24434813" y="14772434"/>
            <a:ext cx="0" cy="457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1" name="Straight Arrow Connector 280">
            <a:extLst>
              <a:ext uri="{FF2B5EF4-FFF2-40B4-BE49-F238E27FC236}">
                <a16:creationId xmlns:a16="http://schemas.microsoft.com/office/drawing/2014/main" id="{BDFD3081-6B18-8248-B44D-64494E955C88}"/>
              </a:ext>
            </a:extLst>
          </p:cNvPr>
          <p:cNvCxnSpPr>
            <a:cxnSpLocks/>
          </p:cNvCxnSpPr>
          <p:nvPr/>
        </p:nvCxnSpPr>
        <p:spPr>
          <a:xfrm>
            <a:off x="24434813" y="16023829"/>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2" name="Straight Arrow Connector 281">
            <a:extLst>
              <a:ext uri="{FF2B5EF4-FFF2-40B4-BE49-F238E27FC236}">
                <a16:creationId xmlns:a16="http://schemas.microsoft.com/office/drawing/2014/main" id="{79A7C8A5-7C95-D044-86D1-67D30AA6B50D}"/>
              </a:ext>
            </a:extLst>
          </p:cNvPr>
          <p:cNvCxnSpPr>
            <a:cxnSpLocks/>
          </p:cNvCxnSpPr>
          <p:nvPr/>
        </p:nvCxnSpPr>
        <p:spPr>
          <a:xfrm>
            <a:off x="24434813" y="18157429"/>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3" name="Straight Arrow Connector 282">
            <a:extLst>
              <a:ext uri="{FF2B5EF4-FFF2-40B4-BE49-F238E27FC236}">
                <a16:creationId xmlns:a16="http://schemas.microsoft.com/office/drawing/2014/main" id="{97B07490-29AC-5E4E-848E-74BE794342AE}"/>
              </a:ext>
            </a:extLst>
          </p:cNvPr>
          <p:cNvCxnSpPr>
            <a:cxnSpLocks/>
          </p:cNvCxnSpPr>
          <p:nvPr/>
        </p:nvCxnSpPr>
        <p:spPr>
          <a:xfrm>
            <a:off x="24434813" y="20429384"/>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4" name="AutoShape 8363">
            <a:extLst>
              <a:ext uri="{FF2B5EF4-FFF2-40B4-BE49-F238E27FC236}">
                <a16:creationId xmlns:a16="http://schemas.microsoft.com/office/drawing/2014/main" id="{51754E3C-0F45-0847-B886-6897AB8A598F}"/>
              </a:ext>
            </a:extLst>
          </p:cNvPr>
          <p:cNvSpPr>
            <a:spLocks noChangeArrowheads="1"/>
          </p:cNvSpPr>
          <p:nvPr/>
        </p:nvSpPr>
        <p:spPr bwMode="auto">
          <a:xfrm>
            <a:off x="22309039" y="21812384"/>
            <a:ext cx="422826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long-range haplotypes</a:t>
            </a:r>
          </a:p>
        </p:txBody>
      </p:sp>
      <p:cxnSp>
        <p:nvCxnSpPr>
          <p:cNvPr id="285" name="Elbow Connector 284">
            <a:extLst>
              <a:ext uri="{FF2B5EF4-FFF2-40B4-BE49-F238E27FC236}">
                <a16:creationId xmlns:a16="http://schemas.microsoft.com/office/drawing/2014/main" id="{906B19BE-D88E-DC47-9EB3-18641A0DE0E8}"/>
              </a:ext>
            </a:extLst>
          </p:cNvPr>
          <p:cNvCxnSpPr>
            <a:cxnSpLocks/>
          </p:cNvCxnSpPr>
          <p:nvPr/>
        </p:nvCxnSpPr>
        <p:spPr>
          <a:xfrm flipH="1" flipV="1">
            <a:off x="26915213" y="14444293"/>
            <a:ext cx="720000" cy="8971200"/>
          </a:xfrm>
          <a:prstGeom prst="bentConnector3">
            <a:avLst>
              <a:gd name="adj1" fmla="val 61444"/>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F9B3E4CC-5F89-BF42-895E-BF2CE4290303}"/>
              </a:ext>
            </a:extLst>
          </p:cNvPr>
          <p:cNvCxnSpPr/>
          <p:nvPr/>
        </p:nvCxnSpPr>
        <p:spPr>
          <a:xfrm>
            <a:off x="27559013" y="23415229"/>
            <a:ext cx="2951579" cy="0"/>
          </a:xfrm>
          <a:prstGeom prst="line">
            <a:avLst/>
          </a:prstGeom>
          <a:effectLst/>
        </p:spPr>
        <p:style>
          <a:lnRef idx="3">
            <a:schemeClr val="dk1"/>
          </a:lnRef>
          <a:fillRef idx="0">
            <a:schemeClr val="dk1"/>
          </a:fillRef>
          <a:effectRef idx="2">
            <a:schemeClr val="dk1"/>
          </a:effectRef>
          <a:fontRef idx="minor">
            <a:schemeClr val="tx1"/>
          </a:fontRef>
        </p:style>
      </p:cxnSp>
      <p:grpSp>
        <p:nvGrpSpPr>
          <p:cNvPr id="287" name="Group 286">
            <a:extLst>
              <a:ext uri="{FF2B5EF4-FFF2-40B4-BE49-F238E27FC236}">
                <a16:creationId xmlns:a16="http://schemas.microsoft.com/office/drawing/2014/main" id="{AF29CFF3-A0C5-8C45-B2E3-9D83F175D21D}"/>
              </a:ext>
            </a:extLst>
          </p:cNvPr>
          <p:cNvGrpSpPr/>
          <p:nvPr/>
        </p:nvGrpSpPr>
        <p:grpSpPr>
          <a:xfrm>
            <a:off x="11736953" y="10919192"/>
            <a:ext cx="6870947" cy="576000"/>
            <a:chOff x="11777475" y="10423321"/>
            <a:chExt cx="6870947" cy="576000"/>
          </a:xfrm>
        </p:grpSpPr>
        <p:pic>
          <p:nvPicPr>
            <p:cNvPr id="288" name="Picture 10">
              <a:extLst>
                <a:ext uri="{FF2B5EF4-FFF2-40B4-BE49-F238E27FC236}">
                  <a16:creationId xmlns:a16="http://schemas.microsoft.com/office/drawing/2014/main" id="{8AF7C46D-6143-7B47-8244-C31994AFBB57}"/>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10">
              <a:extLst>
                <a:ext uri="{FF2B5EF4-FFF2-40B4-BE49-F238E27FC236}">
                  <a16:creationId xmlns:a16="http://schemas.microsoft.com/office/drawing/2014/main" id="{22BF8A94-2DE5-F741-ABE1-30DC729C3BD5}"/>
                </a:ext>
              </a:extLst>
            </p:cNvPr>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160568" y="10468825"/>
              <a:ext cx="409513" cy="493200"/>
            </a:xfrm>
            <a:prstGeom prst="rect">
              <a:avLst/>
            </a:prstGeom>
            <a:noFill/>
            <a:extLst>
              <a:ext uri="{909E8E84-426E-40DD-AFC4-6F175D3DCCD1}">
                <a14:hiddenFill xmlns:a14="http://schemas.microsoft.com/office/drawing/2010/main">
                  <a:solidFill>
                    <a:srgbClr val="FFFFFF"/>
                  </a:solidFill>
                </a14:hiddenFill>
              </a:ext>
            </a:extLst>
          </p:spPr>
        </p:pic>
        <p:sp>
          <p:nvSpPr>
            <p:cNvPr id="290" name="Rectangle 289">
              <a:extLst>
                <a:ext uri="{FF2B5EF4-FFF2-40B4-BE49-F238E27FC236}">
                  <a16:creationId xmlns:a16="http://schemas.microsoft.com/office/drawing/2014/main" id="{2C6D800B-DDA8-204E-9F8B-2253EE483266}"/>
                </a:ext>
              </a:extLst>
            </p:cNvPr>
            <p:cNvSpPr/>
            <p:nvPr/>
          </p:nvSpPr>
          <p:spPr>
            <a:xfrm>
              <a:off x="16118723" y="10423321"/>
              <a:ext cx="493200" cy="576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67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a:extLst>
              <a:ext uri="{FF2B5EF4-FFF2-40B4-BE49-F238E27FC236}">
                <a16:creationId xmlns:a16="http://schemas.microsoft.com/office/drawing/2014/main" id="{C40F75A8-CADA-7242-9ACE-B98D872A0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4400" y="6725461"/>
            <a:ext cx="13601395" cy="13664854"/>
          </a:xfrm>
          <a:prstGeom prst="rect">
            <a:avLst/>
          </a:prstGeom>
        </p:spPr>
      </p:pic>
      <p:grpSp>
        <p:nvGrpSpPr>
          <p:cNvPr id="100" name="Group 99">
            <a:extLst>
              <a:ext uri="{FF2B5EF4-FFF2-40B4-BE49-F238E27FC236}">
                <a16:creationId xmlns:a16="http://schemas.microsoft.com/office/drawing/2014/main" id="{8E488A95-22D6-2E4F-B571-3189A3ACAB12}"/>
              </a:ext>
            </a:extLst>
          </p:cNvPr>
          <p:cNvGrpSpPr/>
          <p:nvPr/>
        </p:nvGrpSpPr>
        <p:grpSpPr>
          <a:xfrm>
            <a:off x="22133517" y="14325600"/>
            <a:ext cx="5450883" cy="5890117"/>
            <a:chOff x="22133517" y="14325600"/>
            <a:chExt cx="5450883" cy="5890117"/>
          </a:xfrm>
        </p:grpSpPr>
        <p:sp>
          <p:nvSpPr>
            <p:cNvPr id="3" name="Rounded Rectangle 2">
              <a:extLst>
                <a:ext uri="{FF2B5EF4-FFF2-40B4-BE49-F238E27FC236}">
                  <a16:creationId xmlns:a16="http://schemas.microsoft.com/office/drawing/2014/main" id="{46D4E015-2D88-7A4A-980A-7732BDBFEB44}"/>
                </a:ext>
              </a:extLst>
            </p:cNvPr>
            <p:cNvSpPr/>
            <p:nvPr/>
          </p:nvSpPr>
          <p:spPr>
            <a:xfrm rot="16200000">
              <a:off x="20262887" y="16196230"/>
              <a:ext cx="4392719" cy="65145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tx1"/>
                  </a:solidFill>
                </a:rPr>
                <a:t>Long-range </a:t>
              </a:r>
              <a:r>
                <a:rPr lang="en-US" sz="2000" i="1" dirty="0">
                  <a:solidFill>
                    <a:schemeClr val="tx1"/>
                  </a:solidFill>
                </a:rPr>
                <a:t>ACKR1</a:t>
              </a:r>
              <a:r>
                <a:rPr lang="en-US" sz="2000" dirty="0">
                  <a:solidFill>
                    <a:schemeClr val="tx1"/>
                  </a:solidFill>
                </a:rPr>
                <a:t> haplotypes</a:t>
              </a:r>
            </a:p>
          </p:txBody>
        </p:sp>
        <p:grpSp>
          <p:nvGrpSpPr>
            <p:cNvPr id="98" name="Group 97">
              <a:extLst>
                <a:ext uri="{FF2B5EF4-FFF2-40B4-BE49-F238E27FC236}">
                  <a16:creationId xmlns:a16="http://schemas.microsoft.com/office/drawing/2014/main" id="{84C01E09-57A5-1C4E-AE46-4944E37E0158}"/>
                </a:ext>
              </a:extLst>
            </p:cNvPr>
            <p:cNvGrpSpPr/>
            <p:nvPr/>
          </p:nvGrpSpPr>
          <p:grpSpPr>
            <a:xfrm>
              <a:off x="22629970" y="14794377"/>
              <a:ext cx="4954430" cy="4963201"/>
              <a:chOff x="22629970" y="14794377"/>
              <a:chExt cx="4954430" cy="4963201"/>
            </a:xfrm>
          </p:grpSpPr>
          <p:pic>
            <p:nvPicPr>
              <p:cNvPr id="97" name="Picture 96">
                <a:extLst>
                  <a:ext uri="{FF2B5EF4-FFF2-40B4-BE49-F238E27FC236}">
                    <a16:creationId xmlns:a16="http://schemas.microsoft.com/office/drawing/2014/main" id="{21A67635-F486-0A4C-8C0A-D7A0B9B1F8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720871" y="14794378"/>
                <a:ext cx="3631582" cy="4587756"/>
              </a:xfrm>
              <a:prstGeom prst="rect">
                <a:avLst/>
              </a:prstGeom>
            </p:spPr>
          </p:pic>
          <p:grpSp>
            <p:nvGrpSpPr>
              <p:cNvPr id="4" name="Group 3">
                <a:extLst>
                  <a:ext uri="{FF2B5EF4-FFF2-40B4-BE49-F238E27FC236}">
                    <a16:creationId xmlns:a16="http://schemas.microsoft.com/office/drawing/2014/main" id="{43614E3C-D0E0-7345-9A3F-86FF1A9564D5}"/>
                  </a:ext>
                </a:extLst>
              </p:cNvPr>
              <p:cNvGrpSpPr/>
              <p:nvPr/>
            </p:nvGrpSpPr>
            <p:grpSpPr>
              <a:xfrm>
                <a:off x="22629970" y="14794377"/>
                <a:ext cx="4954430" cy="4963201"/>
                <a:chOff x="22892240" y="14803121"/>
                <a:chExt cx="4692160" cy="5171480"/>
              </a:xfrm>
            </p:grpSpPr>
            <p:grpSp>
              <p:nvGrpSpPr>
                <p:cNvPr id="5" name="Group 4">
                  <a:extLst>
                    <a:ext uri="{FF2B5EF4-FFF2-40B4-BE49-F238E27FC236}">
                      <a16:creationId xmlns:a16="http://schemas.microsoft.com/office/drawing/2014/main" id="{CC31B981-220B-BB45-90CE-1B59D48EB8D0}"/>
                    </a:ext>
                  </a:extLst>
                </p:cNvPr>
                <p:cNvGrpSpPr/>
                <p:nvPr/>
              </p:nvGrpSpPr>
              <p:grpSpPr>
                <a:xfrm>
                  <a:off x="23193428" y="14803121"/>
                  <a:ext cx="4390972" cy="4803565"/>
                  <a:chOff x="23193428" y="14803121"/>
                  <a:chExt cx="4390972" cy="4803565"/>
                </a:xfrm>
              </p:grpSpPr>
              <p:cxnSp>
                <p:nvCxnSpPr>
                  <p:cNvPr id="27" name="Straight Connector 26">
                    <a:extLst>
                      <a:ext uri="{FF2B5EF4-FFF2-40B4-BE49-F238E27FC236}">
                        <a16:creationId xmlns:a16="http://schemas.microsoft.com/office/drawing/2014/main" id="{E098EB5C-282C-0244-A512-29A1E4560257}"/>
                      </a:ext>
                    </a:extLst>
                  </p:cNvPr>
                  <p:cNvCxnSpPr>
                    <a:cxnSpLocks/>
                  </p:cNvCxnSpPr>
                  <p:nvPr/>
                </p:nvCxnSpPr>
                <p:spPr>
                  <a:xfrm>
                    <a:off x="26417667" y="15073200"/>
                    <a:ext cx="512237"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A053295-9825-EB4A-A92B-16FE48E4F6A1}"/>
                      </a:ext>
                    </a:extLst>
                  </p:cNvPr>
                  <p:cNvCxnSpPr>
                    <a:cxnSpLocks/>
                  </p:cNvCxnSpPr>
                  <p:nvPr/>
                </p:nvCxnSpPr>
                <p:spPr>
                  <a:xfrm>
                    <a:off x="26060400" y="15289200"/>
                    <a:ext cx="874052"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3BE2DA0-042D-1E45-A628-7D0ACFFDACF2}"/>
                      </a:ext>
                    </a:extLst>
                  </p:cNvPr>
                  <p:cNvCxnSpPr>
                    <a:cxnSpLocks/>
                  </p:cNvCxnSpPr>
                  <p:nvPr/>
                </p:nvCxnSpPr>
                <p:spPr>
                  <a:xfrm>
                    <a:off x="25222200" y="15724800"/>
                    <a:ext cx="1712252"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A028EB8-4286-3148-9499-DD419C872E6A}"/>
                      </a:ext>
                    </a:extLst>
                  </p:cNvPr>
                  <p:cNvCxnSpPr>
                    <a:cxnSpLocks/>
                  </p:cNvCxnSpPr>
                  <p:nvPr/>
                </p:nvCxnSpPr>
                <p:spPr>
                  <a:xfrm>
                    <a:off x="24536400" y="16160400"/>
                    <a:ext cx="2379550"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9AAE691-A725-A945-A236-B0457578612C}"/>
                      </a:ext>
                    </a:extLst>
                  </p:cNvPr>
                  <p:cNvCxnSpPr>
                    <a:cxnSpLocks/>
                  </p:cNvCxnSpPr>
                  <p:nvPr/>
                </p:nvCxnSpPr>
                <p:spPr>
                  <a:xfrm>
                    <a:off x="24021769" y="16603201"/>
                    <a:ext cx="2912683" cy="1150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0D2D1DF-0044-6943-ADD8-F9C865CADD8D}"/>
                      </a:ext>
                    </a:extLst>
                  </p:cNvPr>
                  <p:cNvCxnSpPr>
                    <a:cxnSpLocks/>
                  </p:cNvCxnSpPr>
                  <p:nvPr/>
                </p:nvCxnSpPr>
                <p:spPr>
                  <a:xfrm>
                    <a:off x="23774400" y="17035200"/>
                    <a:ext cx="3155504"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C2AFDE6-8B72-9846-BCC5-0DA627221F44}"/>
                      </a:ext>
                    </a:extLst>
                  </p:cNvPr>
                  <p:cNvCxnSpPr>
                    <a:cxnSpLocks/>
                  </p:cNvCxnSpPr>
                  <p:nvPr/>
                </p:nvCxnSpPr>
                <p:spPr>
                  <a:xfrm>
                    <a:off x="23545800" y="17470800"/>
                    <a:ext cx="3388499"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8346A3C-3640-C844-B016-4EDBD656338E}"/>
                      </a:ext>
                    </a:extLst>
                  </p:cNvPr>
                  <p:cNvCxnSpPr>
                    <a:cxnSpLocks/>
                  </p:cNvCxnSpPr>
                  <p:nvPr/>
                </p:nvCxnSpPr>
                <p:spPr>
                  <a:xfrm>
                    <a:off x="23393400" y="17902800"/>
                    <a:ext cx="352255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A34E81F-5C6B-9441-A2E6-8748BAD8428D}"/>
                      </a:ext>
                    </a:extLst>
                  </p:cNvPr>
                  <p:cNvCxnSpPr>
                    <a:cxnSpLocks/>
                  </p:cNvCxnSpPr>
                  <p:nvPr/>
                </p:nvCxnSpPr>
                <p:spPr>
                  <a:xfrm>
                    <a:off x="23221192" y="18781200"/>
                    <a:ext cx="3692556"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6F636D2-FF00-EC43-99DC-5939596CB844}"/>
                      </a:ext>
                    </a:extLst>
                  </p:cNvPr>
                  <p:cNvCxnSpPr>
                    <a:cxnSpLocks/>
                  </p:cNvCxnSpPr>
                  <p:nvPr/>
                </p:nvCxnSpPr>
                <p:spPr>
                  <a:xfrm>
                    <a:off x="23193428" y="19404000"/>
                    <a:ext cx="3681695" cy="0"/>
                  </a:xfrm>
                  <a:prstGeom prst="line">
                    <a:avLst/>
                  </a:prstGeom>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8A4E64F-9CFB-9145-8E9E-AA8D5648C533}"/>
                      </a:ext>
                    </a:extLst>
                  </p:cNvPr>
                  <p:cNvSpPr/>
                  <p:nvPr/>
                </p:nvSpPr>
                <p:spPr>
                  <a:xfrm>
                    <a:off x="26882928" y="14803121"/>
                    <a:ext cx="47287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a:t>
                    </a:r>
                  </a:p>
                </p:txBody>
              </p:sp>
              <p:sp>
                <p:nvSpPr>
                  <p:cNvPr id="38" name="Rounded Rectangle 37">
                    <a:extLst>
                      <a:ext uri="{FF2B5EF4-FFF2-40B4-BE49-F238E27FC236}">
                        <a16:creationId xmlns:a16="http://schemas.microsoft.com/office/drawing/2014/main" id="{D3FE0A56-F59F-A146-9F5B-58BC9869BF39}"/>
                      </a:ext>
                    </a:extLst>
                  </p:cNvPr>
                  <p:cNvSpPr/>
                  <p:nvPr/>
                </p:nvSpPr>
                <p:spPr>
                  <a:xfrm>
                    <a:off x="26868665" y="15073200"/>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100</a:t>
                    </a:r>
                  </a:p>
                </p:txBody>
              </p:sp>
              <p:sp>
                <p:nvSpPr>
                  <p:cNvPr id="39" name="Rounded Rectangle 38">
                    <a:extLst>
                      <a:ext uri="{FF2B5EF4-FFF2-40B4-BE49-F238E27FC236}">
                        <a16:creationId xmlns:a16="http://schemas.microsoft.com/office/drawing/2014/main" id="{754341DD-8578-134F-B5DC-DB0C72E15C55}"/>
                      </a:ext>
                    </a:extLst>
                  </p:cNvPr>
                  <p:cNvSpPr/>
                  <p:nvPr/>
                </p:nvSpPr>
                <p:spPr>
                  <a:xfrm>
                    <a:off x="26893768" y="15517666"/>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200</a:t>
                    </a:r>
                  </a:p>
                </p:txBody>
              </p:sp>
              <p:sp>
                <p:nvSpPr>
                  <p:cNvPr id="40" name="Rounded Rectangle 39">
                    <a:extLst>
                      <a:ext uri="{FF2B5EF4-FFF2-40B4-BE49-F238E27FC236}">
                        <a16:creationId xmlns:a16="http://schemas.microsoft.com/office/drawing/2014/main" id="{EF937011-C594-9E4A-A015-346A7E7B9D16}"/>
                      </a:ext>
                    </a:extLst>
                  </p:cNvPr>
                  <p:cNvSpPr/>
                  <p:nvPr/>
                </p:nvSpPr>
                <p:spPr>
                  <a:xfrm>
                    <a:off x="26893768" y="1594571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300</a:t>
                    </a:r>
                  </a:p>
                </p:txBody>
              </p:sp>
              <p:sp>
                <p:nvSpPr>
                  <p:cNvPr id="41" name="Rounded Rectangle 40">
                    <a:extLst>
                      <a:ext uri="{FF2B5EF4-FFF2-40B4-BE49-F238E27FC236}">
                        <a16:creationId xmlns:a16="http://schemas.microsoft.com/office/drawing/2014/main" id="{AA410D84-5A70-3448-B819-8A4DBC5EA6B8}"/>
                      </a:ext>
                    </a:extLst>
                  </p:cNvPr>
                  <p:cNvSpPr/>
                  <p:nvPr/>
                </p:nvSpPr>
                <p:spPr>
                  <a:xfrm>
                    <a:off x="26893768" y="16402699"/>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400</a:t>
                    </a:r>
                  </a:p>
                </p:txBody>
              </p:sp>
              <p:sp>
                <p:nvSpPr>
                  <p:cNvPr id="42" name="Rounded Rectangle 41">
                    <a:extLst>
                      <a:ext uri="{FF2B5EF4-FFF2-40B4-BE49-F238E27FC236}">
                        <a16:creationId xmlns:a16="http://schemas.microsoft.com/office/drawing/2014/main" id="{69A24885-0B2F-7048-9935-CF10AB6C415A}"/>
                      </a:ext>
                    </a:extLst>
                  </p:cNvPr>
                  <p:cNvSpPr/>
                  <p:nvPr/>
                </p:nvSpPr>
                <p:spPr>
                  <a:xfrm>
                    <a:off x="26893768" y="16831834"/>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500</a:t>
                    </a:r>
                  </a:p>
                </p:txBody>
              </p:sp>
              <p:sp>
                <p:nvSpPr>
                  <p:cNvPr id="43" name="Rounded Rectangle 42">
                    <a:extLst>
                      <a:ext uri="{FF2B5EF4-FFF2-40B4-BE49-F238E27FC236}">
                        <a16:creationId xmlns:a16="http://schemas.microsoft.com/office/drawing/2014/main" id="{3A610981-40F0-A04E-AA88-16FFF63373D2}"/>
                      </a:ext>
                    </a:extLst>
                  </p:cNvPr>
                  <p:cNvSpPr/>
                  <p:nvPr/>
                </p:nvSpPr>
                <p:spPr>
                  <a:xfrm>
                    <a:off x="26893768" y="17265801"/>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600</a:t>
                    </a:r>
                  </a:p>
                </p:txBody>
              </p:sp>
              <p:sp>
                <p:nvSpPr>
                  <p:cNvPr id="44" name="Rounded Rectangle 43">
                    <a:extLst>
                      <a:ext uri="{FF2B5EF4-FFF2-40B4-BE49-F238E27FC236}">
                        <a16:creationId xmlns:a16="http://schemas.microsoft.com/office/drawing/2014/main" id="{CB92C0C0-774B-FC44-8D9C-5DAA9DE3431F}"/>
                      </a:ext>
                    </a:extLst>
                  </p:cNvPr>
                  <p:cNvSpPr/>
                  <p:nvPr/>
                </p:nvSpPr>
                <p:spPr>
                  <a:xfrm>
                    <a:off x="26893768" y="1810093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800</a:t>
                    </a:r>
                  </a:p>
                </p:txBody>
              </p:sp>
              <p:sp>
                <p:nvSpPr>
                  <p:cNvPr id="45" name="Rounded Rectangle 44">
                    <a:extLst>
                      <a:ext uri="{FF2B5EF4-FFF2-40B4-BE49-F238E27FC236}">
                        <a16:creationId xmlns:a16="http://schemas.microsoft.com/office/drawing/2014/main" id="{D27DE0C3-5316-D741-BA35-E88184AF338A}"/>
                      </a:ext>
                    </a:extLst>
                  </p:cNvPr>
                  <p:cNvSpPr/>
                  <p:nvPr/>
                </p:nvSpPr>
                <p:spPr>
                  <a:xfrm>
                    <a:off x="26893768" y="1856859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900</a:t>
                    </a:r>
                  </a:p>
                </p:txBody>
              </p:sp>
              <p:cxnSp>
                <p:nvCxnSpPr>
                  <p:cNvPr id="46" name="Straight Connector 45">
                    <a:extLst>
                      <a:ext uri="{FF2B5EF4-FFF2-40B4-BE49-F238E27FC236}">
                        <a16:creationId xmlns:a16="http://schemas.microsoft.com/office/drawing/2014/main" id="{A60F0E1A-C77B-0F48-ABB4-1B001720E137}"/>
                      </a:ext>
                    </a:extLst>
                  </p:cNvPr>
                  <p:cNvCxnSpPr>
                    <a:cxnSpLocks/>
                  </p:cNvCxnSpPr>
                  <p:nvPr/>
                </p:nvCxnSpPr>
                <p:spPr>
                  <a:xfrm>
                    <a:off x="23376050" y="18321972"/>
                    <a:ext cx="3522550" cy="0"/>
                  </a:xfrm>
                  <a:prstGeom prst="line">
                    <a:avLst/>
                  </a:prstGeom>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E99FCE2B-8825-5044-B704-5D3446C7844D}"/>
                      </a:ext>
                    </a:extLst>
                  </p:cNvPr>
                  <p:cNvSpPr/>
                  <p:nvPr/>
                </p:nvSpPr>
                <p:spPr>
                  <a:xfrm>
                    <a:off x="26829333" y="19192754"/>
                    <a:ext cx="755067"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1044</a:t>
                    </a:r>
                  </a:p>
                </p:txBody>
              </p:sp>
              <p:sp>
                <p:nvSpPr>
                  <p:cNvPr id="48" name="Rounded Rectangle 47">
                    <a:extLst>
                      <a:ext uri="{FF2B5EF4-FFF2-40B4-BE49-F238E27FC236}">
                        <a16:creationId xmlns:a16="http://schemas.microsoft.com/office/drawing/2014/main" id="{FBEDD1E1-CEDD-0843-A79F-DC0DAF5D3702}"/>
                      </a:ext>
                    </a:extLst>
                  </p:cNvPr>
                  <p:cNvSpPr/>
                  <p:nvPr/>
                </p:nvSpPr>
                <p:spPr>
                  <a:xfrm>
                    <a:off x="26893768" y="1769379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700</a:t>
                    </a:r>
                  </a:p>
                </p:txBody>
              </p:sp>
            </p:grpSp>
            <p:grpSp>
              <p:nvGrpSpPr>
                <p:cNvPr id="6" name="Group 5">
                  <a:extLst>
                    <a:ext uri="{FF2B5EF4-FFF2-40B4-BE49-F238E27FC236}">
                      <a16:creationId xmlns:a16="http://schemas.microsoft.com/office/drawing/2014/main" id="{2D0461A3-C504-2542-B4F7-385647A9AA57}"/>
                    </a:ext>
                  </a:extLst>
                </p:cNvPr>
                <p:cNvGrpSpPr/>
                <p:nvPr/>
              </p:nvGrpSpPr>
              <p:grpSpPr>
                <a:xfrm>
                  <a:off x="22892240" y="19560669"/>
                  <a:ext cx="4044091" cy="413932"/>
                  <a:chOff x="22892240" y="19560669"/>
                  <a:chExt cx="4044091" cy="413932"/>
                </a:xfrm>
              </p:grpSpPr>
              <p:cxnSp>
                <p:nvCxnSpPr>
                  <p:cNvPr id="7" name="Straight Connector 6">
                    <a:extLst>
                      <a:ext uri="{FF2B5EF4-FFF2-40B4-BE49-F238E27FC236}">
                        <a16:creationId xmlns:a16="http://schemas.microsoft.com/office/drawing/2014/main" id="{E6CA261D-1E85-0345-AB31-407C3127B27D}"/>
                      </a:ext>
                    </a:extLst>
                  </p:cNvPr>
                  <p:cNvCxnSpPr>
                    <a:cxnSpLocks/>
                  </p:cNvCxnSpPr>
                  <p:nvPr/>
                </p:nvCxnSpPr>
                <p:spPr>
                  <a:xfrm>
                    <a:off x="23472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4DD2DC1-4CDC-8D42-A483-E1446A3AB041}"/>
                      </a:ext>
                    </a:extLst>
                  </p:cNvPr>
                  <p:cNvCxnSpPr>
                    <a:cxnSpLocks/>
                  </p:cNvCxnSpPr>
                  <p:nvPr/>
                </p:nvCxnSpPr>
                <p:spPr>
                  <a:xfrm>
                    <a:off x="238896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4B5304D-DD9C-EF45-ADE3-2462D5E05D53}"/>
                      </a:ext>
                    </a:extLst>
                  </p:cNvPr>
                  <p:cNvCxnSpPr>
                    <a:cxnSpLocks/>
                  </p:cNvCxnSpPr>
                  <p:nvPr/>
                </p:nvCxnSpPr>
                <p:spPr>
                  <a:xfrm>
                    <a:off x="243078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AFF6F27-091D-5641-A518-B24DE6BB1B93}"/>
                      </a:ext>
                    </a:extLst>
                  </p:cNvPr>
                  <p:cNvCxnSpPr>
                    <a:cxnSpLocks/>
                  </p:cNvCxnSpPr>
                  <p:nvPr/>
                </p:nvCxnSpPr>
                <p:spPr>
                  <a:xfrm>
                    <a:off x="23050800" y="195840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671D9F1-F32E-9140-86D7-E32BBE26AF0E}"/>
                      </a:ext>
                    </a:extLst>
                  </p:cNvPr>
                  <p:cNvCxnSpPr>
                    <a:cxnSpLocks/>
                  </p:cNvCxnSpPr>
                  <p:nvPr/>
                </p:nvCxnSpPr>
                <p:spPr>
                  <a:xfrm>
                    <a:off x="247248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D6BEC9E-A39E-FF41-B261-5C2DD232B4ED}"/>
                      </a:ext>
                    </a:extLst>
                  </p:cNvPr>
                  <p:cNvCxnSpPr>
                    <a:cxnSpLocks/>
                  </p:cNvCxnSpPr>
                  <p:nvPr/>
                </p:nvCxnSpPr>
                <p:spPr>
                  <a:xfrm>
                    <a:off x="25146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FFE3651-223C-8144-9C6F-EC3E37FED3B5}"/>
                      </a:ext>
                    </a:extLst>
                  </p:cNvPr>
                  <p:cNvCxnSpPr>
                    <a:cxnSpLocks/>
                  </p:cNvCxnSpPr>
                  <p:nvPr/>
                </p:nvCxnSpPr>
                <p:spPr>
                  <a:xfrm>
                    <a:off x="255672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677D348-F20E-224A-A446-0E07DA408755}"/>
                      </a:ext>
                    </a:extLst>
                  </p:cNvPr>
                  <p:cNvCxnSpPr>
                    <a:cxnSpLocks/>
                  </p:cNvCxnSpPr>
                  <p:nvPr/>
                </p:nvCxnSpPr>
                <p:spPr>
                  <a:xfrm>
                    <a:off x="259842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B021852-8113-F745-8B25-87CF482BFD4E}"/>
                      </a:ext>
                    </a:extLst>
                  </p:cNvPr>
                  <p:cNvCxnSpPr>
                    <a:cxnSpLocks/>
                  </p:cNvCxnSpPr>
                  <p:nvPr/>
                </p:nvCxnSpPr>
                <p:spPr>
                  <a:xfrm>
                    <a:off x="26406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D921D3C-2E23-284E-9A7F-71CC254693EF}"/>
                      </a:ext>
                    </a:extLst>
                  </p:cNvPr>
                  <p:cNvCxnSpPr/>
                  <p:nvPr/>
                </p:nvCxnSpPr>
                <p:spPr>
                  <a:xfrm>
                    <a:off x="22978328" y="19621220"/>
                    <a:ext cx="3958003" cy="0"/>
                  </a:xfrm>
                  <a:prstGeom prst="line">
                    <a:avLst/>
                  </a:prstGeom>
                </p:spPr>
                <p:style>
                  <a:lnRef idx="2">
                    <a:schemeClr val="dk1"/>
                  </a:lnRef>
                  <a:fillRef idx="0">
                    <a:schemeClr val="dk1"/>
                  </a:fillRef>
                  <a:effectRef idx="1">
                    <a:schemeClr val="dk1"/>
                  </a:effectRef>
                  <a:fontRef idx="minor">
                    <a:schemeClr val="tx1"/>
                  </a:fontRef>
                </p:style>
              </p:cxnSp>
              <p:sp>
                <p:nvSpPr>
                  <p:cNvPr id="17" name="Rounded Rectangle 16">
                    <a:extLst>
                      <a:ext uri="{FF2B5EF4-FFF2-40B4-BE49-F238E27FC236}">
                        <a16:creationId xmlns:a16="http://schemas.microsoft.com/office/drawing/2014/main" id="{76FD9C91-DB22-AE41-950A-A0C08A614AAF}"/>
                      </a:ext>
                    </a:extLst>
                  </p:cNvPr>
                  <p:cNvSpPr/>
                  <p:nvPr/>
                </p:nvSpPr>
                <p:spPr>
                  <a:xfrm>
                    <a:off x="26195802"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80</a:t>
                    </a:r>
                  </a:p>
                </p:txBody>
              </p:sp>
              <p:sp>
                <p:nvSpPr>
                  <p:cNvPr id="18" name="Rounded Rectangle 17">
                    <a:extLst>
                      <a:ext uri="{FF2B5EF4-FFF2-40B4-BE49-F238E27FC236}">
                        <a16:creationId xmlns:a16="http://schemas.microsoft.com/office/drawing/2014/main" id="{11951AA0-5134-8941-B7AC-74601292CF18}"/>
                      </a:ext>
                    </a:extLst>
                  </p:cNvPr>
                  <p:cNvSpPr/>
                  <p:nvPr/>
                </p:nvSpPr>
                <p:spPr>
                  <a:xfrm>
                    <a:off x="22892240"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0</a:t>
                    </a:r>
                  </a:p>
                </p:txBody>
              </p:sp>
              <p:sp>
                <p:nvSpPr>
                  <p:cNvPr id="19" name="Rounded Rectangle 18">
                    <a:extLst>
                      <a:ext uri="{FF2B5EF4-FFF2-40B4-BE49-F238E27FC236}">
                        <a16:creationId xmlns:a16="http://schemas.microsoft.com/office/drawing/2014/main" id="{68BF5EDE-A74A-424C-9128-1AFE2454FA5C}"/>
                      </a:ext>
                    </a:extLst>
                  </p:cNvPr>
                  <p:cNvSpPr/>
                  <p:nvPr/>
                </p:nvSpPr>
                <p:spPr>
                  <a:xfrm>
                    <a:off x="23269048"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a:t>
                    </a:r>
                  </a:p>
                </p:txBody>
              </p:sp>
              <p:sp>
                <p:nvSpPr>
                  <p:cNvPr id="20" name="Rounded Rectangle 19">
                    <a:extLst>
                      <a:ext uri="{FF2B5EF4-FFF2-40B4-BE49-F238E27FC236}">
                        <a16:creationId xmlns:a16="http://schemas.microsoft.com/office/drawing/2014/main" id="{EA8F9F3C-D781-D14E-BE4A-16150301D19F}"/>
                      </a:ext>
                    </a:extLst>
                  </p:cNvPr>
                  <p:cNvSpPr/>
                  <p:nvPr/>
                </p:nvSpPr>
                <p:spPr>
                  <a:xfrm>
                    <a:off x="23672026"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20</a:t>
                    </a:r>
                  </a:p>
                </p:txBody>
              </p:sp>
              <p:sp>
                <p:nvSpPr>
                  <p:cNvPr id="21" name="Rounded Rectangle 20">
                    <a:extLst>
                      <a:ext uri="{FF2B5EF4-FFF2-40B4-BE49-F238E27FC236}">
                        <a16:creationId xmlns:a16="http://schemas.microsoft.com/office/drawing/2014/main" id="{5AB49717-4DA3-D149-BAB2-B75B17042500}"/>
                      </a:ext>
                    </a:extLst>
                  </p:cNvPr>
                  <p:cNvSpPr/>
                  <p:nvPr/>
                </p:nvSpPr>
                <p:spPr>
                  <a:xfrm>
                    <a:off x="24059247"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30</a:t>
                    </a:r>
                  </a:p>
                </p:txBody>
              </p:sp>
              <p:sp>
                <p:nvSpPr>
                  <p:cNvPr id="22" name="Rounded Rectangle 21">
                    <a:extLst>
                      <a:ext uri="{FF2B5EF4-FFF2-40B4-BE49-F238E27FC236}">
                        <a16:creationId xmlns:a16="http://schemas.microsoft.com/office/drawing/2014/main" id="{D0F38B21-27C9-324C-9FC2-17986464FE7E}"/>
                      </a:ext>
                    </a:extLst>
                  </p:cNvPr>
                  <p:cNvSpPr/>
                  <p:nvPr/>
                </p:nvSpPr>
                <p:spPr>
                  <a:xfrm>
                    <a:off x="24519437"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40</a:t>
                    </a:r>
                  </a:p>
                </p:txBody>
              </p:sp>
              <p:sp>
                <p:nvSpPr>
                  <p:cNvPr id="23" name="Rounded Rectangle 22">
                    <a:extLst>
                      <a:ext uri="{FF2B5EF4-FFF2-40B4-BE49-F238E27FC236}">
                        <a16:creationId xmlns:a16="http://schemas.microsoft.com/office/drawing/2014/main" id="{ED6CCA9E-31A2-2440-844D-7E13D978012B}"/>
                      </a:ext>
                    </a:extLst>
                  </p:cNvPr>
                  <p:cNvSpPr/>
                  <p:nvPr/>
                </p:nvSpPr>
                <p:spPr>
                  <a:xfrm>
                    <a:off x="24944283"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a:t>
                    </a:r>
                  </a:p>
                </p:txBody>
              </p:sp>
              <p:sp>
                <p:nvSpPr>
                  <p:cNvPr id="24" name="Rounded Rectangle 23">
                    <a:extLst>
                      <a:ext uri="{FF2B5EF4-FFF2-40B4-BE49-F238E27FC236}">
                        <a16:creationId xmlns:a16="http://schemas.microsoft.com/office/drawing/2014/main" id="{14D2C42E-3928-4D49-8124-70186F9ECE26}"/>
                      </a:ext>
                    </a:extLst>
                  </p:cNvPr>
                  <p:cNvSpPr/>
                  <p:nvPr/>
                </p:nvSpPr>
                <p:spPr>
                  <a:xfrm>
                    <a:off x="25351381"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60</a:t>
                    </a:r>
                  </a:p>
                </p:txBody>
              </p:sp>
              <p:sp>
                <p:nvSpPr>
                  <p:cNvPr id="25" name="Rounded Rectangle 24">
                    <a:extLst>
                      <a:ext uri="{FF2B5EF4-FFF2-40B4-BE49-F238E27FC236}">
                        <a16:creationId xmlns:a16="http://schemas.microsoft.com/office/drawing/2014/main" id="{AC09C2A7-7EE5-7F4C-BFB1-F7CC89B178F2}"/>
                      </a:ext>
                    </a:extLst>
                  </p:cNvPr>
                  <p:cNvSpPr/>
                  <p:nvPr/>
                </p:nvSpPr>
                <p:spPr>
                  <a:xfrm>
                    <a:off x="25778700"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70</a:t>
                    </a:r>
                  </a:p>
                </p:txBody>
              </p:sp>
            </p:grpSp>
          </p:grpSp>
        </p:grpSp>
        <p:sp>
          <p:nvSpPr>
            <p:cNvPr id="99" name="Rounded Rectangle 98">
              <a:extLst>
                <a:ext uri="{FF2B5EF4-FFF2-40B4-BE49-F238E27FC236}">
                  <a16:creationId xmlns:a16="http://schemas.microsoft.com/office/drawing/2014/main" id="{0C79E5F0-D49E-874B-A1C7-216855AD5E6C}"/>
                </a:ext>
              </a:extLst>
            </p:cNvPr>
            <p:cNvSpPr/>
            <p:nvPr/>
          </p:nvSpPr>
          <p:spPr>
            <a:xfrm>
              <a:off x="23511283" y="19564258"/>
              <a:ext cx="2978524" cy="65145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tx1"/>
                  </a:solidFill>
                </a:rPr>
                <a:t>Length (nucleotides x 10</a:t>
              </a:r>
              <a:r>
                <a:rPr lang="en-US" sz="2000" baseline="30000" dirty="0">
                  <a:solidFill>
                    <a:schemeClr val="tx1"/>
                  </a:solidFill>
                </a:rPr>
                <a:t>3</a:t>
              </a:r>
              <a:r>
                <a:rPr lang="en-US" sz="2000" dirty="0">
                  <a:solidFill>
                    <a:schemeClr val="tx1"/>
                  </a:solidFill>
                </a:rPr>
                <a:t>)</a:t>
              </a:r>
            </a:p>
          </p:txBody>
        </p:sp>
      </p:grpSp>
    </p:spTree>
    <p:extLst>
      <p:ext uri="{BB962C8B-B14F-4D97-AF65-F5344CB8AC3E}">
        <p14:creationId xmlns:p14="http://schemas.microsoft.com/office/powerpoint/2010/main" val="72002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3A3B858-9D47-9D43-8F3C-BCD4D57222DA}"/>
              </a:ext>
            </a:extLst>
          </p:cNvPr>
          <p:cNvGrpSpPr/>
          <p:nvPr/>
        </p:nvGrpSpPr>
        <p:grpSpPr>
          <a:xfrm>
            <a:off x="1371600" y="2286000"/>
            <a:ext cx="15125515" cy="5969810"/>
            <a:chOff x="2419350" y="2590800"/>
            <a:chExt cx="42157281" cy="22810010"/>
          </a:xfrm>
        </p:grpSpPr>
        <p:grpSp>
          <p:nvGrpSpPr>
            <p:cNvPr id="15" name="Group 14">
              <a:extLst>
                <a:ext uri="{FF2B5EF4-FFF2-40B4-BE49-F238E27FC236}">
                  <a16:creationId xmlns:a16="http://schemas.microsoft.com/office/drawing/2014/main" id="{F59C1AF9-9462-2345-A653-FBB3296F558B}"/>
                </a:ext>
              </a:extLst>
            </p:cNvPr>
            <p:cNvGrpSpPr/>
            <p:nvPr/>
          </p:nvGrpSpPr>
          <p:grpSpPr>
            <a:xfrm>
              <a:off x="2419350" y="2590800"/>
              <a:ext cx="42157281" cy="22810010"/>
              <a:chOff x="2419350" y="2590800"/>
              <a:chExt cx="42157281" cy="22810010"/>
            </a:xfrm>
          </p:grpSpPr>
          <p:grpSp>
            <p:nvGrpSpPr>
              <p:cNvPr id="14" name="Group 13">
                <a:extLst>
                  <a:ext uri="{FF2B5EF4-FFF2-40B4-BE49-F238E27FC236}">
                    <a16:creationId xmlns:a16="http://schemas.microsoft.com/office/drawing/2014/main" id="{917FA7F8-6613-9B4D-BB72-FCA68CA8F101}"/>
                  </a:ext>
                </a:extLst>
              </p:cNvPr>
              <p:cNvGrpSpPr/>
              <p:nvPr/>
            </p:nvGrpSpPr>
            <p:grpSpPr>
              <a:xfrm>
                <a:off x="2419350" y="2590800"/>
                <a:ext cx="24645766" cy="22810010"/>
                <a:chOff x="2419350" y="2590800"/>
                <a:chExt cx="24645766" cy="22810010"/>
              </a:xfrm>
            </p:grpSpPr>
            <p:pic>
              <p:nvPicPr>
                <p:cNvPr id="11" name="Picture 10">
                  <a:extLst>
                    <a:ext uri="{FF2B5EF4-FFF2-40B4-BE49-F238E27FC236}">
                      <a16:creationId xmlns:a16="http://schemas.microsoft.com/office/drawing/2014/main" id="{E02F9173-730D-894C-A981-E32119E8E1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5600" y="12556800"/>
                  <a:ext cx="24169516" cy="12844010"/>
                </a:xfrm>
                <a:prstGeom prst="rect">
                  <a:avLst/>
                </a:prstGeom>
              </p:spPr>
            </p:pic>
            <p:pic>
              <p:nvPicPr>
                <p:cNvPr id="13" name="Picture 12">
                  <a:extLst>
                    <a:ext uri="{FF2B5EF4-FFF2-40B4-BE49-F238E27FC236}">
                      <a16:creationId xmlns:a16="http://schemas.microsoft.com/office/drawing/2014/main" id="{6222568C-7A98-2047-9D50-16E997A44B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9350" y="2590800"/>
                  <a:ext cx="19297650" cy="12039600"/>
                </a:xfrm>
                <a:prstGeom prst="rect">
                  <a:avLst/>
                </a:prstGeom>
              </p:spPr>
            </p:pic>
          </p:grpSp>
          <p:pic>
            <p:nvPicPr>
              <p:cNvPr id="9" name="Picture 8">
                <a:extLst>
                  <a:ext uri="{FF2B5EF4-FFF2-40B4-BE49-F238E27FC236}">
                    <a16:creationId xmlns:a16="http://schemas.microsoft.com/office/drawing/2014/main" id="{B0F964DA-8A09-1049-879B-1936B8FB4F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29200" y="12456000"/>
                <a:ext cx="20647431" cy="12633106"/>
              </a:xfrm>
              <a:prstGeom prst="rect">
                <a:avLst/>
              </a:prstGeom>
            </p:spPr>
          </p:pic>
        </p:grpSp>
        <p:pic>
          <p:nvPicPr>
            <p:cNvPr id="3" name="Picture 2">
              <a:extLst>
                <a:ext uri="{FF2B5EF4-FFF2-40B4-BE49-F238E27FC236}">
                  <a16:creationId xmlns:a16="http://schemas.microsoft.com/office/drawing/2014/main" id="{7B4CBB1F-35E5-8145-9AA7-3C346601AB4C}"/>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19735800" y="3708000"/>
              <a:ext cx="24780536" cy="11227200"/>
            </a:xfrm>
            <a:prstGeom prst="rect">
              <a:avLst/>
            </a:prstGeom>
          </p:spPr>
        </p:pic>
      </p:grpSp>
      <p:grpSp>
        <p:nvGrpSpPr>
          <p:cNvPr id="75" name="Group 74">
            <a:extLst>
              <a:ext uri="{FF2B5EF4-FFF2-40B4-BE49-F238E27FC236}">
                <a16:creationId xmlns:a16="http://schemas.microsoft.com/office/drawing/2014/main" id="{6EC54AB3-07D5-1340-89DF-A7AAAA14A6E5}"/>
              </a:ext>
            </a:extLst>
          </p:cNvPr>
          <p:cNvGrpSpPr/>
          <p:nvPr/>
        </p:nvGrpSpPr>
        <p:grpSpPr>
          <a:xfrm>
            <a:off x="2253179" y="17298829"/>
            <a:ext cx="11767621" cy="6250508"/>
            <a:chOff x="2253179" y="17298829"/>
            <a:chExt cx="11767621" cy="6250508"/>
          </a:xfrm>
        </p:grpSpPr>
        <p:pic>
          <p:nvPicPr>
            <p:cNvPr id="26" name="Picture 25">
              <a:extLst>
                <a:ext uri="{FF2B5EF4-FFF2-40B4-BE49-F238E27FC236}">
                  <a16:creationId xmlns:a16="http://schemas.microsoft.com/office/drawing/2014/main" id="{529EA2EB-8B7F-DF47-AF0F-9E583960E604}"/>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a:ext>
              </a:extLst>
            </a:blip>
            <a:srcRect/>
            <a:stretch/>
          </p:blipFill>
          <p:spPr>
            <a:xfrm>
              <a:off x="2253179" y="17298829"/>
              <a:ext cx="11767621" cy="5850399"/>
            </a:xfrm>
            <a:prstGeom prst="rect">
              <a:avLst/>
            </a:prstGeom>
          </p:spPr>
        </p:pic>
        <p:sp>
          <p:nvSpPr>
            <p:cNvPr id="50" name="TextBox 49">
              <a:extLst>
                <a:ext uri="{FF2B5EF4-FFF2-40B4-BE49-F238E27FC236}">
                  <a16:creationId xmlns:a16="http://schemas.microsoft.com/office/drawing/2014/main" id="{40F0430F-EBF4-6A47-BF8D-4B128300E537}"/>
                </a:ext>
              </a:extLst>
            </p:cNvPr>
            <p:cNvSpPr txBox="1"/>
            <p:nvPr/>
          </p:nvSpPr>
          <p:spPr>
            <a:xfrm>
              <a:off x="2492318" y="23149227"/>
              <a:ext cx="1537700" cy="400110"/>
            </a:xfrm>
            <a:prstGeom prst="rect">
              <a:avLst/>
            </a:prstGeom>
            <a:noFill/>
          </p:spPr>
          <p:txBody>
            <a:bodyPr wrap="none" rtlCol="0">
              <a:spAutoFit/>
            </a:bodyPr>
            <a:lstStyle/>
            <a:p>
              <a:r>
                <a:rPr lang="en-US" sz="2000" dirty="0"/>
                <a:t>African Ancestry</a:t>
              </a:r>
            </a:p>
          </p:txBody>
        </p:sp>
        <p:sp>
          <p:nvSpPr>
            <p:cNvPr id="52" name="Rectangle 51">
              <a:extLst>
                <a:ext uri="{FF2B5EF4-FFF2-40B4-BE49-F238E27FC236}">
                  <a16:creationId xmlns:a16="http://schemas.microsoft.com/office/drawing/2014/main" id="{3C53AA8D-B9D4-4448-8B87-B9D1BDC7079A}"/>
                </a:ext>
              </a:extLst>
            </p:cNvPr>
            <p:cNvSpPr/>
            <p:nvPr/>
          </p:nvSpPr>
          <p:spPr>
            <a:xfrm>
              <a:off x="2362200" y="23274910"/>
              <a:ext cx="116778" cy="144000"/>
            </a:xfrm>
            <a:prstGeom prst="rect">
              <a:avLst/>
            </a:prstGeom>
            <a:solidFill>
              <a:srgbClr val="FFD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F7AA168-29D6-064F-BC16-E0411FE9FD0C}"/>
                </a:ext>
              </a:extLst>
            </p:cNvPr>
            <p:cNvSpPr txBox="1"/>
            <p:nvPr/>
          </p:nvSpPr>
          <p:spPr>
            <a:xfrm>
              <a:off x="4625918" y="23149227"/>
              <a:ext cx="1744395" cy="400110"/>
            </a:xfrm>
            <a:prstGeom prst="rect">
              <a:avLst/>
            </a:prstGeom>
            <a:noFill/>
          </p:spPr>
          <p:txBody>
            <a:bodyPr wrap="none" rtlCol="0">
              <a:spAutoFit/>
            </a:bodyPr>
            <a:lstStyle/>
            <a:p>
              <a:r>
                <a:rPr lang="en-US" sz="2000" dirty="0"/>
                <a:t>American Ancestry</a:t>
              </a:r>
            </a:p>
          </p:txBody>
        </p:sp>
        <p:sp>
          <p:nvSpPr>
            <p:cNvPr id="54" name="Rectangle 53">
              <a:extLst>
                <a:ext uri="{FF2B5EF4-FFF2-40B4-BE49-F238E27FC236}">
                  <a16:creationId xmlns:a16="http://schemas.microsoft.com/office/drawing/2014/main" id="{B473A77A-6DE1-6E48-83BA-DEC7A3BF25FD}"/>
                </a:ext>
              </a:extLst>
            </p:cNvPr>
            <p:cNvSpPr/>
            <p:nvPr/>
          </p:nvSpPr>
          <p:spPr>
            <a:xfrm>
              <a:off x="4495800" y="23274910"/>
              <a:ext cx="116778" cy="144000"/>
            </a:xfrm>
            <a:prstGeom prst="rect">
              <a:avLst/>
            </a:prstGeom>
            <a:solidFill>
              <a:srgbClr val="71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D18AF23-1668-4E48-891B-6552E57C717F}"/>
                </a:ext>
              </a:extLst>
            </p:cNvPr>
            <p:cNvSpPr txBox="1"/>
            <p:nvPr/>
          </p:nvSpPr>
          <p:spPr>
            <a:xfrm>
              <a:off x="6988118" y="23149227"/>
              <a:ext cx="1791037" cy="400110"/>
            </a:xfrm>
            <a:prstGeom prst="rect">
              <a:avLst/>
            </a:prstGeom>
            <a:noFill/>
          </p:spPr>
          <p:txBody>
            <a:bodyPr wrap="none" rtlCol="0">
              <a:spAutoFit/>
            </a:bodyPr>
            <a:lstStyle/>
            <a:p>
              <a:r>
                <a:rPr lang="en-US" sz="2000" dirty="0"/>
                <a:t>East Asian Ancestry</a:t>
              </a:r>
            </a:p>
          </p:txBody>
        </p:sp>
        <p:sp>
          <p:nvSpPr>
            <p:cNvPr id="56" name="Rectangle 55">
              <a:extLst>
                <a:ext uri="{FF2B5EF4-FFF2-40B4-BE49-F238E27FC236}">
                  <a16:creationId xmlns:a16="http://schemas.microsoft.com/office/drawing/2014/main" id="{F766894B-D343-A444-BA71-CA39CD424E84}"/>
                </a:ext>
              </a:extLst>
            </p:cNvPr>
            <p:cNvSpPr/>
            <p:nvPr/>
          </p:nvSpPr>
          <p:spPr>
            <a:xfrm>
              <a:off x="6858000" y="23274910"/>
              <a:ext cx="116778" cy="144000"/>
            </a:xfrm>
            <a:prstGeom prst="rect">
              <a:avLst/>
            </a:prstGeom>
            <a:solidFill>
              <a:srgbClr val="7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A453C14-EF8E-DE41-8475-914EF6AA5550}"/>
                </a:ext>
              </a:extLst>
            </p:cNvPr>
            <p:cNvSpPr txBox="1"/>
            <p:nvPr/>
          </p:nvSpPr>
          <p:spPr>
            <a:xfrm>
              <a:off x="9426518" y="23149227"/>
              <a:ext cx="2155462" cy="400110"/>
            </a:xfrm>
            <a:prstGeom prst="rect">
              <a:avLst/>
            </a:prstGeom>
            <a:noFill/>
          </p:spPr>
          <p:txBody>
            <a:bodyPr wrap="none" rtlCol="0">
              <a:spAutoFit/>
            </a:bodyPr>
            <a:lstStyle/>
            <a:p>
              <a:r>
                <a:rPr lang="en-US" sz="2000" dirty="0"/>
                <a:t>European Ancestry</a:t>
              </a:r>
            </a:p>
          </p:txBody>
        </p:sp>
        <p:sp>
          <p:nvSpPr>
            <p:cNvPr id="58" name="Rectangle 57">
              <a:extLst>
                <a:ext uri="{FF2B5EF4-FFF2-40B4-BE49-F238E27FC236}">
                  <a16:creationId xmlns:a16="http://schemas.microsoft.com/office/drawing/2014/main" id="{C4691ACD-8F5D-C741-80B8-DAFA05946D2D}"/>
                </a:ext>
              </a:extLst>
            </p:cNvPr>
            <p:cNvSpPr/>
            <p:nvPr/>
          </p:nvSpPr>
          <p:spPr>
            <a:xfrm>
              <a:off x="9296400" y="23274910"/>
              <a:ext cx="116778" cy="144000"/>
            </a:xfrm>
            <a:prstGeom prst="rect">
              <a:avLst/>
            </a:prstGeom>
            <a:solidFill>
              <a:srgbClr val="07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3CBC52B-7EF9-D04F-B07D-9898EC23A66B}"/>
                </a:ext>
              </a:extLst>
            </p:cNvPr>
            <p:cNvSpPr txBox="1"/>
            <p:nvPr/>
          </p:nvSpPr>
          <p:spPr>
            <a:xfrm>
              <a:off x="11746004" y="23149227"/>
              <a:ext cx="1937205" cy="400110"/>
            </a:xfrm>
            <a:prstGeom prst="rect">
              <a:avLst/>
            </a:prstGeom>
            <a:noFill/>
          </p:spPr>
          <p:txBody>
            <a:bodyPr wrap="none" rtlCol="0">
              <a:spAutoFit/>
            </a:bodyPr>
            <a:lstStyle/>
            <a:p>
              <a:r>
                <a:rPr lang="en-US" sz="2000" dirty="0"/>
                <a:t>South Asian Ancestry</a:t>
              </a:r>
            </a:p>
          </p:txBody>
        </p:sp>
        <p:sp>
          <p:nvSpPr>
            <p:cNvPr id="60" name="Rectangle 59">
              <a:extLst>
                <a:ext uri="{FF2B5EF4-FFF2-40B4-BE49-F238E27FC236}">
                  <a16:creationId xmlns:a16="http://schemas.microsoft.com/office/drawing/2014/main" id="{1830B8E4-B7FA-9E43-968A-E25AD4AF511C}"/>
                </a:ext>
              </a:extLst>
            </p:cNvPr>
            <p:cNvSpPr/>
            <p:nvPr/>
          </p:nvSpPr>
          <p:spPr>
            <a:xfrm>
              <a:off x="11615887" y="23274910"/>
              <a:ext cx="116778" cy="144000"/>
            </a:xfrm>
            <a:prstGeom prst="rect">
              <a:avLst/>
            </a:prstGeom>
            <a:solidFill>
              <a:srgbClr val="C34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7" name="Picture 106">
            <a:extLst>
              <a:ext uri="{FF2B5EF4-FFF2-40B4-BE49-F238E27FC236}">
                <a16:creationId xmlns:a16="http://schemas.microsoft.com/office/drawing/2014/main" id="{8F77C484-46DC-C345-B4F6-0F92D7CF0657}"/>
              </a:ext>
            </a:extLst>
          </p:cNvPr>
          <p:cNvPicPr>
            <a:picLocks noChangeAspect="1"/>
          </p:cNvPicPr>
          <p:nvPr/>
        </p:nvPicPr>
        <p:blipFill>
          <a:blip r:embed="rId8"/>
          <a:stretch>
            <a:fillRect/>
          </a:stretch>
        </p:blipFill>
        <p:spPr>
          <a:xfrm>
            <a:off x="15754350" y="13049250"/>
            <a:ext cx="11925300" cy="6362700"/>
          </a:xfrm>
          <a:prstGeom prst="rect">
            <a:avLst/>
          </a:prstGeom>
        </p:spPr>
      </p:pic>
      <p:grpSp>
        <p:nvGrpSpPr>
          <p:cNvPr id="108" name="Group 107">
            <a:extLst>
              <a:ext uri="{FF2B5EF4-FFF2-40B4-BE49-F238E27FC236}">
                <a16:creationId xmlns:a16="http://schemas.microsoft.com/office/drawing/2014/main" id="{027FF248-CAD0-564F-ABAB-B53B39D2A7DE}"/>
              </a:ext>
            </a:extLst>
          </p:cNvPr>
          <p:cNvGrpSpPr/>
          <p:nvPr/>
        </p:nvGrpSpPr>
        <p:grpSpPr>
          <a:xfrm>
            <a:off x="19659600" y="22345521"/>
            <a:ext cx="11401191" cy="6983862"/>
            <a:chOff x="25450800" y="10976379"/>
            <a:chExt cx="11401191" cy="6983862"/>
          </a:xfrm>
        </p:grpSpPr>
        <p:grpSp>
          <p:nvGrpSpPr>
            <p:cNvPr id="109" name="Group 108">
              <a:extLst>
                <a:ext uri="{FF2B5EF4-FFF2-40B4-BE49-F238E27FC236}">
                  <a16:creationId xmlns:a16="http://schemas.microsoft.com/office/drawing/2014/main" id="{DC2EBFD4-D5A1-EB48-80DC-742757B0C00C}"/>
                </a:ext>
              </a:extLst>
            </p:cNvPr>
            <p:cNvGrpSpPr/>
            <p:nvPr/>
          </p:nvGrpSpPr>
          <p:grpSpPr>
            <a:xfrm>
              <a:off x="25450800" y="10976379"/>
              <a:ext cx="11401191" cy="6697495"/>
              <a:chOff x="25450800" y="10976379"/>
              <a:chExt cx="11401191" cy="6697495"/>
            </a:xfrm>
          </p:grpSpPr>
          <p:sp>
            <p:nvSpPr>
              <p:cNvPr id="111" name="Rectangle 110">
                <a:extLst>
                  <a:ext uri="{FF2B5EF4-FFF2-40B4-BE49-F238E27FC236}">
                    <a16:creationId xmlns:a16="http://schemas.microsoft.com/office/drawing/2014/main" id="{9167E6A8-4750-D340-B879-A2B96A582B3E}"/>
                  </a:ext>
                </a:extLst>
              </p:cNvPr>
              <p:cNvSpPr/>
              <p:nvPr/>
            </p:nvSpPr>
            <p:spPr>
              <a:xfrm>
                <a:off x="25450800" y="11244250"/>
                <a:ext cx="11401191" cy="6429624"/>
              </a:xfrm>
              <a:prstGeom prst="rect">
                <a:avLst/>
              </a:prstGeom>
              <a:solidFill>
                <a:srgbClr val="DAD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utoShape 8363">
                <a:extLst>
                  <a:ext uri="{FF2B5EF4-FFF2-40B4-BE49-F238E27FC236}">
                    <a16:creationId xmlns:a16="http://schemas.microsoft.com/office/drawing/2014/main" id="{21097242-B304-6940-93C2-E43DC17D5AEA}"/>
                  </a:ext>
                </a:extLst>
              </p:cNvPr>
              <p:cNvSpPr>
                <a:spLocks noChangeArrowheads="1"/>
              </p:cNvSpPr>
              <p:nvPr/>
            </p:nvSpPr>
            <p:spPr bwMode="auto">
              <a:xfrm>
                <a:off x="25450800" y="10976379"/>
                <a:ext cx="11401191" cy="824478"/>
              </a:xfrm>
              <a:prstGeom prst="roundRect">
                <a:avLst>
                  <a:gd name="adj" fmla="val 16667"/>
                </a:avLst>
              </a:prstGeom>
              <a:solidFill>
                <a:srgbClr val="DADDEF"/>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sp>
          <p:nvSpPr>
            <p:cNvPr id="110" name="AutoShape 8363">
              <a:extLst>
                <a:ext uri="{FF2B5EF4-FFF2-40B4-BE49-F238E27FC236}">
                  <a16:creationId xmlns:a16="http://schemas.microsoft.com/office/drawing/2014/main" id="{110A2DC5-84B5-C346-A3CD-D0AE327E3663}"/>
                </a:ext>
              </a:extLst>
            </p:cNvPr>
            <p:cNvSpPr>
              <a:spLocks noChangeArrowheads="1"/>
            </p:cNvSpPr>
            <p:nvPr/>
          </p:nvSpPr>
          <p:spPr bwMode="auto">
            <a:xfrm>
              <a:off x="25466934" y="17424499"/>
              <a:ext cx="11385057" cy="535742"/>
            </a:xfrm>
            <a:prstGeom prst="roundRect">
              <a:avLst>
                <a:gd name="adj" fmla="val 16667"/>
              </a:avLst>
            </a:prstGeom>
            <a:solidFill>
              <a:srgbClr val="8A8C9C"/>
            </a:solidFill>
            <a:ln w="25400" algn="ctr">
              <a:solidFill>
                <a:schemeClr val="tx1">
                  <a:lumMod val="50000"/>
                  <a:lumOff val="50000"/>
                </a:schemeClr>
              </a:solidFill>
              <a:round/>
              <a:headEnd/>
              <a:tailEnd/>
            </a:ln>
          </p:spPr>
          <p:txBody>
            <a:bodyPr wrap="none" anchor="ctr"/>
            <a:lstStyle/>
            <a:p>
              <a:pPr>
                <a:spcBef>
                  <a:spcPct val="50000"/>
                </a:spcBef>
              </a:pPr>
              <a:r>
                <a:rPr lang="en-US" sz="4400" b="1" dirty="0">
                  <a:solidFill>
                    <a:schemeClr val="bg1"/>
                  </a:solidFill>
                  <a:latin typeface="+mj-lt"/>
                </a:rPr>
                <a:t>Figure 1: Population Distribution for 1kGP 30x</a:t>
              </a:r>
              <a:endParaRPr lang="en-US" sz="4400" dirty="0">
                <a:solidFill>
                  <a:schemeClr val="bg1"/>
                </a:solidFill>
                <a:latin typeface="+mj-lt"/>
              </a:endParaRPr>
            </a:p>
          </p:txBody>
        </p:sp>
      </p:grpSp>
      <p:pic>
        <p:nvPicPr>
          <p:cNvPr id="113" name="Picture 112">
            <a:extLst>
              <a:ext uri="{FF2B5EF4-FFF2-40B4-BE49-F238E27FC236}">
                <a16:creationId xmlns:a16="http://schemas.microsoft.com/office/drawing/2014/main" id="{D88A4CD8-9004-8A4B-B6AB-E41DD1420801}"/>
              </a:ext>
            </a:extLst>
          </p:cNvPr>
          <p:cNvPicPr>
            <a:picLocks noChangeAspect="1"/>
          </p:cNvPicPr>
          <p:nvPr/>
        </p:nvPicPr>
        <p:blipFill>
          <a:blip r:embed="rId8"/>
          <a:stretch>
            <a:fillRect/>
          </a:stretch>
        </p:blipFill>
        <p:spPr>
          <a:xfrm>
            <a:off x="19659600" y="22631400"/>
            <a:ext cx="11457909" cy="6113325"/>
          </a:xfrm>
          <a:prstGeom prst="rect">
            <a:avLst/>
          </a:prstGeom>
        </p:spPr>
      </p:pic>
    </p:spTree>
    <p:extLst>
      <p:ext uri="{BB962C8B-B14F-4D97-AF65-F5344CB8AC3E}">
        <p14:creationId xmlns:p14="http://schemas.microsoft.com/office/powerpoint/2010/main" val="79540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25242D-1523-614D-89AA-F4EE80A29C9D}"/>
              </a:ext>
            </a:extLst>
          </p:cNvPr>
          <p:cNvGrpSpPr/>
          <p:nvPr/>
        </p:nvGrpSpPr>
        <p:grpSpPr>
          <a:xfrm>
            <a:off x="10820400" y="22022170"/>
            <a:ext cx="18641937" cy="553998"/>
            <a:chOff x="12411941" y="32059231"/>
            <a:chExt cx="18641937" cy="553998"/>
          </a:xfrm>
        </p:grpSpPr>
        <p:cxnSp>
          <p:nvCxnSpPr>
            <p:cNvPr id="4" name="Straight Connector 3">
              <a:extLst>
                <a:ext uri="{FF2B5EF4-FFF2-40B4-BE49-F238E27FC236}">
                  <a16:creationId xmlns:a16="http://schemas.microsoft.com/office/drawing/2014/main" id="{4BCBB7EB-E674-044A-93A3-4C63BE6AD74A}"/>
                </a:ext>
              </a:extLst>
            </p:cNvPr>
            <p:cNvCxnSpPr>
              <a:cxnSpLocks/>
              <a:stCxn id="5" idx="3"/>
            </p:cNvCxnSpPr>
            <p:nvPr/>
          </p:nvCxnSpPr>
          <p:spPr>
            <a:xfrm>
              <a:off x="14549065" y="32336230"/>
              <a:ext cx="14330735" cy="27623"/>
            </a:xfrm>
            <a:prstGeom prst="line">
              <a:avLst/>
            </a:prstGeom>
            <a:ln w="76200"/>
            <a:effectLst/>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061AD892-0EC7-C94B-B179-DA24A58835BC}"/>
                </a:ext>
              </a:extLst>
            </p:cNvPr>
            <p:cNvSpPr txBox="1"/>
            <p:nvPr/>
          </p:nvSpPr>
          <p:spPr>
            <a:xfrm>
              <a:off x="12411941" y="32059231"/>
              <a:ext cx="2137124" cy="553998"/>
            </a:xfrm>
            <a:prstGeom prst="rect">
              <a:avLst/>
            </a:prstGeom>
            <a:noFill/>
          </p:spPr>
          <p:txBody>
            <a:bodyPr wrap="none" rtlCol="0">
              <a:spAutoFit/>
            </a:bodyPr>
            <a:lstStyle/>
            <a:p>
              <a:r>
                <a:rPr lang="en-US" sz="3000" dirty="0"/>
                <a:t>156,177,747</a:t>
              </a:r>
            </a:p>
          </p:txBody>
        </p:sp>
        <p:sp>
          <p:nvSpPr>
            <p:cNvPr id="6" name="TextBox 5">
              <a:extLst>
                <a:ext uri="{FF2B5EF4-FFF2-40B4-BE49-F238E27FC236}">
                  <a16:creationId xmlns:a16="http://schemas.microsoft.com/office/drawing/2014/main" id="{E97D5B75-3E0B-DF4C-A6F5-B00914CF9740}"/>
                </a:ext>
              </a:extLst>
            </p:cNvPr>
            <p:cNvSpPr txBox="1"/>
            <p:nvPr/>
          </p:nvSpPr>
          <p:spPr>
            <a:xfrm>
              <a:off x="28916754" y="32059231"/>
              <a:ext cx="2137124" cy="553998"/>
            </a:xfrm>
            <a:prstGeom prst="rect">
              <a:avLst/>
            </a:prstGeom>
            <a:noFill/>
          </p:spPr>
          <p:txBody>
            <a:bodyPr wrap="none" rtlCol="0">
              <a:spAutoFit/>
            </a:bodyPr>
            <a:lstStyle/>
            <a:p>
              <a:r>
                <a:rPr lang="en-US" sz="3000" dirty="0"/>
                <a:t>161,303,593</a:t>
              </a:r>
            </a:p>
          </p:txBody>
        </p:sp>
      </p:grpSp>
      <p:cxnSp>
        <p:nvCxnSpPr>
          <p:cNvPr id="7" name="Straight Connector 6">
            <a:extLst>
              <a:ext uri="{FF2B5EF4-FFF2-40B4-BE49-F238E27FC236}">
                <a16:creationId xmlns:a16="http://schemas.microsoft.com/office/drawing/2014/main" id="{9AE47C76-A90B-1841-8050-A6DB9BC3302A}"/>
              </a:ext>
            </a:extLst>
          </p:cNvPr>
          <p:cNvCxnSpPr>
            <a:cxnSpLocks/>
          </p:cNvCxnSpPr>
          <p:nvPr/>
        </p:nvCxnSpPr>
        <p:spPr>
          <a:xfrm>
            <a:off x="12957524" y="20975598"/>
            <a:ext cx="8302276" cy="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15708-A8F1-9444-960F-C0E773FB81EF}"/>
              </a:ext>
            </a:extLst>
          </p:cNvPr>
          <p:cNvCxnSpPr>
            <a:cxnSpLocks/>
          </p:cNvCxnSpPr>
          <p:nvPr/>
        </p:nvCxnSpPr>
        <p:spPr>
          <a:xfrm>
            <a:off x="21107400" y="21488400"/>
            <a:ext cx="4114800" cy="0"/>
          </a:xfrm>
          <a:prstGeom prst="line">
            <a:avLst/>
          </a:prstGeom>
          <a:ln w="571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60DD37-BC08-E24A-A253-170156A1041D}"/>
              </a:ext>
            </a:extLst>
          </p:cNvPr>
          <p:cNvCxnSpPr>
            <a:cxnSpLocks/>
          </p:cNvCxnSpPr>
          <p:nvPr/>
        </p:nvCxnSpPr>
        <p:spPr>
          <a:xfrm>
            <a:off x="24974773" y="21127998"/>
            <a:ext cx="2313486" cy="0"/>
          </a:xfrm>
          <a:prstGeom prst="line">
            <a:avLst/>
          </a:prstGeom>
          <a:ln w="571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FFF459-9CFE-B346-AA7F-6034F2CBBD79}"/>
              </a:ext>
            </a:extLst>
          </p:cNvPr>
          <p:cNvSpPr txBox="1"/>
          <p:nvPr/>
        </p:nvSpPr>
        <p:spPr>
          <a:xfrm>
            <a:off x="21180081" y="22565379"/>
            <a:ext cx="2137119" cy="523220"/>
          </a:xfrm>
          <a:prstGeom prst="rect">
            <a:avLst/>
          </a:prstGeom>
          <a:noFill/>
        </p:spPr>
        <p:txBody>
          <a:bodyPr wrap="square" rtlCol="0">
            <a:spAutoFit/>
          </a:bodyPr>
          <a:lstStyle/>
          <a:p>
            <a:r>
              <a:rPr lang="en-US" sz="2800" dirty="0"/>
              <a:t>OR10J1</a:t>
            </a:r>
          </a:p>
        </p:txBody>
      </p:sp>
      <p:sp>
        <p:nvSpPr>
          <p:cNvPr id="14" name="TextBox 13">
            <a:extLst>
              <a:ext uri="{FF2B5EF4-FFF2-40B4-BE49-F238E27FC236}">
                <a16:creationId xmlns:a16="http://schemas.microsoft.com/office/drawing/2014/main" id="{983EBAAE-DD76-7C4C-87DD-6CCF40792FA1}"/>
              </a:ext>
            </a:extLst>
          </p:cNvPr>
          <p:cNvSpPr txBox="1"/>
          <p:nvPr/>
        </p:nvSpPr>
        <p:spPr>
          <a:xfrm>
            <a:off x="23847081" y="22565380"/>
            <a:ext cx="2137119" cy="523220"/>
          </a:xfrm>
          <a:prstGeom prst="rect">
            <a:avLst/>
          </a:prstGeom>
          <a:noFill/>
        </p:spPr>
        <p:txBody>
          <a:bodyPr wrap="square" rtlCol="0">
            <a:spAutoFit/>
          </a:bodyPr>
          <a:lstStyle/>
          <a:p>
            <a:r>
              <a:rPr lang="en-US" sz="2800" dirty="0"/>
              <a:t>SLAMF1</a:t>
            </a:r>
          </a:p>
        </p:txBody>
      </p:sp>
      <p:sp>
        <p:nvSpPr>
          <p:cNvPr id="15" name="TextBox 14">
            <a:extLst>
              <a:ext uri="{FF2B5EF4-FFF2-40B4-BE49-F238E27FC236}">
                <a16:creationId xmlns:a16="http://schemas.microsoft.com/office/drawing/2014/main" id="{C9777180-87DE-E947-8069-51660283DF45}"/>
              </a:ext>
            </a:extLst>
          </p:cNvPr>
          <p:cNvSpPr txBox="1"/>
          <p:nvPr/>
        </p:nvSpPr>
        <p:spPr>
          <a:xfrm>
            <a:off x="26514079" y="22565379"/>
            <a:ext cx="2137119" cy="523220"/>
          </a:xfrm>
          <a:prstGeom prst="rect">
            <a:avLst/>
          </a:prstGeom>
          <a:noFill/>
        </p:spPr>
        <p:txBody>
          <a:bodyPr wrap="square" rtlCol="0">
            <a:spAutoFit/>
          </a:bodyPr>
          <a:lstStyle/>
          <a:p>
            <a:r>
              <a:rPr lang="en-US" sz="2800" dirty="0"/>
              <a:t>PCP4L1</a:t>
            </a:r>
          </a:p>
        </p:txBody>
      </p:sp>
      <p:sp>
        <p:nvSpPr>
          <p:cNvPr id="16" name="TextBox 15">
            <a:extLst>
              <a:ext uri="{FF2B5EF4-FFF2-40B4-BE49-F238E27FC236}">
                <a16:creationId xmlns:a16="http://schemas.microsoft.com/office/drawing/2014/main" id="{8E090285-115B-3F4C-9FAB-71CA8BDEF516}"/>
              </a:ext>
            </a:extLst>
          </p:cNvPr>
          <p:cNvSpPr txBox="1"/>
          <p:nvPr/>
        </p:nvSpPr>
        <p:spPr>
          <a:xfrm>
            <a:off x="25151786" y="22565379"/>
            <a:ext cx="2137119" cy="523220"/>
          </a:xfrm>
          <a:prstGeom prst="rect">
            <a:avLst/>
          </a:prstGeom>
          <a:noFill/>
        </p:spPr>
        <p:txBody>
          <a:bodyPr wrap="square" rtlCol="0">
            <a:spAutoFit/>
          </a:bodyPr>
          <a:lstStyle/>
          <a:p>
            <a:r>
              <a:rPr lang="en-US" sz="2800" dirty="0"/>
              <a:t>CD48</a:t>
            </a:r>
          </a:p>
        </p:txBody>
      </p:sp>
      <p:sp>
        <p:nvSpPr>
          <p:cNvPr id="17" name="TextBox 16">
            <a:extLst>
              <a:ext uri="{FF2B5EF4-FFF2-40B4-BE49-F238E27FC236}">
                <a16:creationId xmlns:a16="http://schemas.microsoft.com/office/drawing/2014/main" id="{F41491A8-6F53-BB4F-AF81-4ECC74BC3708}"/>
              </a:ext>
            </a:extLst>
          </p:cNvPr>
          <p:cNvSpPr txBox="1"/>
          <p:nvPr/>
        </p:nvSpPr>
        <p:spPr>
          <a:xfrm>
            <a:off x="12323499" y="22565380"/>
            <a:ext cx="2137119" cy="523220"/>
          </a:xfrm>
          <a:prstGeom prst="rect">
            <a:avLst/>
          </a:prstGeom>
          <a:noFill/>
        </p:spPr>
        <p:txBody>
          <a:bodyPr wrap="square" rtlCol="0">
            <a:spAutoFit/>
          </a:bodyPr>
          <a:lstStyle/>
          <a:p>
            <a:r>
              <a:rPr lang="en-US" sz="2800" dirty="0"/>
              <a:t>SLC25A44</a:t>
            </a:r>
          </a:p>
        </p:txBody>
      </p:sp>
      <p:sp>
        <p:nvSpPr>
          <p:cNvPr id="18" name="TextBox 17">
            <a:extLst>
              <a:ext uri="{FF2B5EF4-FFF2-40B4-BE49-F238E27FC236}">
                <a16:creationId xmlns:a16="http://schemas.microsoft.com/office/drawing/2014/main" id="{87E5F854-9D04-2B49-8672-2B1F344976F9}"/>
              </a:ext>
            </a:extLst>
          </p:cNvPr>
          <p:cNvSpPr txBox="1"/>
          <p:nvPr/>
        </p:nvSpPr>
        <p:spPr>
          <a:xfrm>
            <a:off x="19933530" y="22565380"/>
            <a:ext cx="1901523" cy="523220"/>
          </a:xfrm>
          <a:prstGeom prst="rect">
            <a:avLst/>
          </a:prstGeom>
          <a:noFill/>
        </p:spPr>
        <p:txBody>
          <a:bodyPr wrap="square" rtlCol="0">
            <a:spAutoFit/>
          </a:bodyPr>
          <a:lstStyle/>
          <a:p>
            <a:r>
              <a:rPr lang="en-US" sz="2800" dirty="0"/>
              <a:t>FCER1A</a:t>
            </a:r>
          </a:p>
        </p:txBody>
      </p:sp>
      <p:grpSp>
        <p:nvGrpSpPr>
          <p:cNvPr id="29" name="Group 28">
            <a:extLst>
              <a:ext uri="{FF2B5EF4-FFF2-40B4-BE49-F238E27FC236}">
                <a16:creationId xmlns:a16="http://schemas.microsoft.com/office/drawing/2014/main" id="{4185DF15-524F-664A-A66A-EC115693B1FC}"/>
              </a:ext>
            </a:extLst>
          </p:cNvPr>
          <p:cNvGrpSpPr/>
          <p:nvPr/>
        </p:nvGrpSpPr>
        <p:grpSpPr>
          <a:xfrm>
            <a:off x="13122044" y="22165712"/>
            <a:ext cx="14013815" cy="304699"/>
            <a:chOff x="13122044" y="22165712"/>
            <a:chExt cx="14013815" cy="304699"/>
          </a:xfrm>
        </p:grpSpPr>
        <p:cxnSp>
          <p:nvCxnSpPr>
            <p:cNvPr id="10" name="Straight Connector 9">
              <a:extLst>
                <a:ext uri="{FF2B5EF4-FFF2-40B4-BE49-F238E27FC236}">
                  <a16:creationId xmlns:a16="http://schemas.microsoft.com/office/drawing/2014/main" id="{BE1BDF99-C13B-6F42-8EFC-B12D3C9C3001}"/>
                </a:ext>
              </a:extLst>
            </p:cNvPr>
            <p:cNvCxnSpPr>
              <a:cxnSpLocks/>
            </p:cNvCxnSpPr>
            <p:nvPr/>
          </p:nvCxnSpPr>
          <p:spPr>
            <a:xfrm>
              <a:off x="13122044"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47F3BE-36EB-0E46-8995-4B998C8A4583}"/>
                </a:ext>
              </a:extLst>
            </p:cNvPr>
            <p:cNvCxnSpPr>
              <a:cxnSpLocks/>
            </p:cNvCxnSpPr>
            <p:nvPr/>
          </p:nvCxnSpPr>
          <p:spPr>
            <a:xfrm>
              <a:off x="211074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6821C3-0BB9-334A-969A-2FE1B4BF42C2}"/>
                </a:ext>
              </a:extLst>
            </p:cNvPr>
            <p:cNvCxnSpPr>
              <a:cxnSpLocks/>
            </p:cNvCxnSpPr>
            <p:nvPr/>
          </p:nvCxnSpPr>
          <p:spPr>
            <a:xfrm>
              <a:off x="27135859"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1C72B1-81F8-7C42-AF17-10A4A8815C3F}"/>
                </a:ext>
              </a:extLst>
            </p:cNvPr>
            <p:cNvCxnSpPr>
              <a:cxnSpLocks/>
            </p:cNvCxnSpPr>
            <p:nvPr/>
          </p:nvCxnSpPr>
          <p:spPr>
            <a:xfrm>
              <a:off x="212598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C60E2C-327A-8642-B26B-63901A7DD281}"/>
                </a:ext>
              </a:extLst>
            </p:cNvPr>
            <p:cNvCxnSpPr>
              <a:cxnSpLocks/>
            </p:cNvCxnSpPr>
            <p:nvPr/>
          </p:nvCxnSpPr>
          <p:spPr>
            <a:xfrm>
              <a:off x="25052798"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F784CE-EB83-9647-8804-13EDA1674B88}"/>
                </a:ext>
              </a:extLst>
            </p:cNvPr>
            <p:cNvCxnSpPr>
              <a:cxnSpLocks/>
            </p:cNvCxnSpPr>
            <p:nvPr/>
          </p:nvCxnSpPr>
          <p:spPr>
            <a:xfrm>
              <a:off x="252222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1798D29-3778-2B4A-A462-0D98C442F42B}"/>
              </a:ext>
            </a:extLst>
          </p:cNvPr>
          <p:cNvSpPr txBox="1"/>
          <p:nvPr/>
        </p:nvSpPr>
        <p:spPr>
          <a:xfrm>
            <a:off x="15087600" y="20421600"/>
            <a:ext cx="3265253" cy="553998"/>
          </a:xfrm>
          <a:prstGeom prst="rect">
            <a:avLst/>
          </a:prstGeom>
          <a:noFill/>
        </p:spPr>
        <p:txBody>
          <a:bodyPr wrap="none" rtlCol="0">
            <a:spAutoFit/>
          </a:bodyPr>
          <a:lstStyle/>
          <a:p>
            <a:r>
              <a:rPr lang="en-US" sz="3000" dirty="0"/>
              <a:t>5,760 combinations</a:t>
            </a:r>
          </a:p>
        </p:txBody>
      </p:sp>
      <p:sp>
        <p:nvSpPr>
          <p:cNvPr id="27" name="TextBox 26">
            <a:extLst>
              <a:ext uri="{FF2B5EF4-FFF2-40B4-BE49-F238E27FC236}">
                <a16:creationId xmlns:a16="http://schemas.microsoft.com/office/drawing/2014/main" id="{6CEC51D4-B94B-1149-877E-02FFBAE91A4F}"/>
              </a:ext>
            </a:extLst>
          </p:cNvPr>
          <p:cNvSpPr txBox="1"/>
          <p:nvPr/>
        </p:nvSpPr>
        <p:spPr>
          <a:xfrm>
            <a:off x="21362771" y="20934402"/>
            <a:ext cx="3265253" cy="553998"/>
          </a:xfrm>
          <a:prstGeom prst="rect">
            <a:avLst/>
          </a:prstGeom>
          <a:noFill/>
        </p:spPr>
        <p:txBody>
          <a:bodyPr wrap="none" rtlCol="0">
            <a:spAutoFit/>
          </a:bodyPr>
          <a:lstStyle/>
          <a:p>
            <a:r>
              <a:rPr lang="en-US" sz="3000" dirty="0"/>
              <a:t>9,048 combinations</a:t>
            </a:r>
          </a:p>
        </p:txBody>
      </p:sp>
      <p:sp>
        <p:nvSpPr>
          <p:cNvPr id="28" name="TextBox 27">
            <a:extLst>
              <a:ext uri="{FF2B5EF4-FFF2-40B4-BE49-F238E27FC236}">
                <a16:creationId xmlns:a16="http://schemas.microsoft.com/office/drawing/2014/main" id="{55E5EEE1-6396-BF41-82CA-9167DA49C91B}"/>
              </a:ext>
            </a:extLst>
          </p:cNvPr>
          <p:cNvSpPr txBox="1"/>
          <p:nvPr/>
        </p:nvSpPr>
        <p:spPr>
          <a:xfrm>
            <a:off x="24765000" y="20574000"/>
            <a:ext cx="3265245" cy="553998"/>
          </a:xfrm>
          <a:prstGeom prst="rect">
            <a:avLst/>
          </a:prstGeom>
          <a:noFill/>
        </p:spPr>
        <p:txBody>
          <a:bodyPr wrap="square" rtlCol="0">
            <a:spAutoFit/>
          </a:bodyPr>
          <a:lstStyle/>
          <a:p>
            <a:r>
              <a:rPr lang="en-US" sz="3000" dirty="0"/>
              <a:t>6,152 combinations</a:t>
            </a:r>
          </a:p>
        </p:txBody>
      </p:sp>
      <p:sp>
        <p:nvSpPr>
          <p:cNvPr id="26" name="TextBox 25">
            <a:extLst>
              <a:ext uri="{FF2B5EF4-FFF2-40B4-BE49-F238E27FC236}">
                <a16:creationId xmlns:a16="http://schemas.microsoft.com/office/drawing/2014/main" id="{3B6E5D66-B957-B14B-9B1F-C835AE105B2E}"/>
              </a:ext>
            </a:extLst>
          </p:cNvPr>
          <p:cNvSpPr txBox="1"/>
          <p:nvPr/>
        </p:nvSpPr>
        <p:spPr>
          <a:xfrm>
            <a:off x="15571872" y="21010602"/>
            <a:ext cx="2159181" cy="553998"/>
          </a:xfrm>
          <a:prstGeom prst="rect">
            <a:avLst/>
          </a:prstGeom>
          <a:noFill/>
        </p:spPr>
        <p:txBody>
          <a:bodyPr wrap="none" rtlCol="0">
            <a:spAutoFit/>
          </a:bodyPr>
          <a:lstStyle/>
          <a:p>
            <a:r>
              <a:rPr lang="en-US" sz="3000" dirty="0"/>
              <a:t>3,219,717 nt</a:t>
            </a:r>
          </a:p>
        </p:txBody>
      </p:sp>
      <p:sp>
        <p:nvSpPr>
          <p:cNvPr id="30" name="TextBox 29">
            <a:extLst>
              <a:ext uri="{FF2B5EF4-FFF2-40B4-BE49-F238E27FC236}">
                <a16:creationId xmlns:a16="http://schemas.microsoft.com/office/drawing/2014/main" id="{E308E3B9-1750-E641-B4FC-E193B52185D8}"/>
              </a:ext>
            </a:extLst>
          </p:cNvPr>
          <p:cNvSpPr txBox="1"/>
          <p:nvPr/>
        </p:nvSpPr>
        <p:spPr>
          <a:xfrm>
            <a:off x="21809871" y="21488400"/>
            <a:ext cx="2159181" cy="553998"/>
          </a:xfrm>
          <a:prstGeom prst="rect">
            <a:avLst/>
          </a:prstGeom>
          <a:noFill/>
        </p:spPr>
        <p:txBody>
          <a:bodyPr wrap="none" rtlCol="0">
            <a:spAutoFit/>
          </a:bodyPr>
          <a:lstStyle/>
          <a:p>
            <a:r>
              <a:rPr lang="en-US" sz="3000" dirty="0"/>
              <a:t>1,370,542 nt</a:t>
            </a:r>
          </a:p>
        </p:txBody>
      </p:sp>
      <p:sp>
        <p:nvSpPr>
          <p:cNvPr id="31" name="TextBox 30">
            <a:extLst>
              <a:ext uri="{FF2B5EF4-FFF2-40B4-BE49-F238E27FC236}">
                <a16:creationId xmlns:a16="http://schemas.microsoft.com/office/drawing/2014/main" id="{96AD247C-D7A4-4945-8D86-2E219F7AD89A}"/>
              </a:ext>
            </a:extLst>
          </p:cNvPr>
          <p:cNvSpPr txBox="1"/>
          <p:nvPr/>
        </p:nvSpPr>
        <p:spPr>
          <a:xfrm>
            <a:off x="25222200" y="21127998"/>
            <a:ext cx="1867434" cy="553998"/>
          </a:xfrm>
          <a:prstGeom prst="rect">
            <a:avLst/>
          </a:prstGeom>
          <a:noFill/>
        </p:spPr>
        <p:txBody>
          <a:bodyPr wrap="none" rtlCol="0">
            <a:spAutoFit/>
          </a:bodyPr>
          <a:lstStyle/>
          <a:p>
            <a:r>
              <a:rPr lang="en-US" sz="3000" dirty="0"/>
              <a:t>656,311 nt</a:t>
            </a:r>
          </a:p>
        </p:txBody>
      </p:sp>
    </p:spTree>
    <p:extLst>
      <p:ext uri="{BB962C8B-B14F-4D97-AF65-F5344CB8AC3E}">
        <p14:creationId xmlns:p14="http://schemas.microsoft.com/office/powerpoint/2010/main" val="329038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{F32D6802-F57D-FE40-A4F2-F1F4F9577677}tf16401378</Template>
  <TotalTime>27998</TotalTime>
  <Words>2973</Words>
  <Application>Microsoft Macintosh PowerPoint</Application>
  <PresentationFormat>Custom</PresentationFormat>
  <Paragraphs>226</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Anne-Sophie Fratzscher</cp:lastModifiedBy>
  <cp:revision>1105</cp:revision>
  <cp:lastPrinted>2021-08-04T02:41:36Z</cp:lastPrinted>
  <dcterms:created xsi:type="dcterms:W3CDTF">2014-07-14T15:50:53Z</dcterms:created>
  <dcterms:modified xsi:type="dcterms:W3CDTF">2021-08-04T04:19:06Z</dcterms:modified>
</cp:coreProperties>
</file>